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Libre Franklin"/>
      <p:regular r:id="rId35"/>
      <p:bold r:id="rId36"/>
      <p:italic r:id="rId37"/>
      <p:boldItalic r:id="rId38"/>
    </p:embeddedFont>
    <p:embeddedFont>
      <p:font typeface="Overpass Thin"/>
      <p:regular r:id="rId39"/>
      <p:bold r:id="rId40"/>
      <p:italic r:id="rId41"/>
      <p:boldItalic r:id="rId42"/>
    </p:embeddedFont>
    <p:embeddedFont>
      <p:font typeface="Inter"/>
      <p:regular r:id="rId43"/>
      <p:bold r:id="rId44"/>
    </p:embeddedFont>
    <p:embeddedFont>
      <p:font typeface="Overpass"/>
      <p:regular r:id="rId45"/>
      <p:bold r:id="rId46"/>
      <p:italic r:id="rId47"/>
      <p:boldItalic r:id="rId48"/>
    </p:embeddedFont>
    <p:embeddedFont>
      <p:font typeface="Overpass Medium"/>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jclDPT5Eed6woWeDGmdOhUrO1J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verpassThin-bold.fntdata"/><Relationship Id="rId42" Type="http://schemas.openxmlformats.org/officeDocument/2006/relationships/font" Target="fonts/OverpassThin-boldItalic.fntdata"/><Relationship Id="rId41" Type="http://schemas.openxmlformats.org/officeDocument/2006/relationships/font" Target="fonts/OverpassThin-italic.fntdata"/><Relationship Id="rId44" Type="http://schemas.openxmlformats.org/officeDocument/2006/relationships/font" Target="fonts/Inter-bold.fntdata"/><Relationship Id="rId43" Type="http://schemas.openxmlformats.org/officeDocument/2006/relationships/font" Target="fonts/Inter-regular.fntdata"/><Relationship Id="rId46" Type="http://schemas.openxmlformats.org/officeDocument/2006/relationships/font" Target="fonts/Overpass-bold.fntdata"/><Relationship Id="rId45" Type="http://schemas.openxmlformats.org/officeDocument/2006/relationships/font" Target="fonts/Overpas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verpass-boldItalic.fntdata"/><Relationship Id="rId47" Type="http://schemas.openxmlformats.org/officeDocument/2006/relationships/font" Target="fonts/Overpass-italic.fntdata"/><Relationship Id="rId49" Type="http://schemas.openxmlformats.org/officeDocument/2006/relationships/font" Target="fonts/OverpassMedium-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font" Target="fonts/LibreFranklin-regular.fntdata"/><Relationship Id="rId34" Type="http://schemas.openxmlformats.org/officeDocument/2006/relationships/slide" Target="slides/slide30.xml"/><Relationship Id="rId37" Type="http://schemas.openxmlformats.org/officeDocument/2006/relationships/font" Target="fonts/LibreFranklin-italic.fntdata"/><Relationship Id="rId36" Type="http://schemas.openxmlformats.org/officeDocument/2006/relationships/font" Target="fonts/LibreFranklin-bold.fntdata"/><Relationship Id="rId39" Type="http://schemas.openxmlformats.org/officeDocument/2006/relationships/font" Target="fonts/OverpassThin-regular.fntdata"/><Relationship Id="rId38" Type="http://schemas.openxmlformats.org/officeDocument/2006/relationships/font" Target="fonts/LibreFranklin-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verpassMedium-italic.fntdata"/><Relationship Id="rId50" Type="http://schemas.openxmlformats.org/officeDocument/2006/relationships/font" Target="fonts/OverpassMedium-bold.fntdata"/><Relationship Id="rId53" Type="http://customschemas.google.com/relationships/presentationmetadata" Target="metadata"/><Relationship Id="rId52" Type="http://schemas.openxmlformats.org/officeDocument/2006/relationships/font" Target="fonts/OverpassMedium-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71737cc45c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71737cc45c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271737cc45c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1737cc45c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71737cc45c_0_2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271737cc45c_0_2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71737cc45c_0_3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71737cc45c_0_3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271737cc45c_0_3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71737cc45c_0_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71737cc45c_0_2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271737cc45c_0_2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71737cc45c_0_9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71737cc45c_0_9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g271737cc45c_0_9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71737cc45c_0_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71737cc45c_0_3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271737cc45c_0_3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71737cc45c_0_3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71737cc45c_0_3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271737cc45c_0_3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71737cc45c_0_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71737cc45c_0_3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271737cc45c_0_3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71737cc45c_0_4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71737cc45c_0_4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271737cc45c_0_4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71737cc45c_0_4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71737cc45c_0_4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271737cc45c_0_4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71737cc45c_0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71737cc45c_0_3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271737cc45c_0_3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1737cc45c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71737cc45c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271737cc45c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71737cc45c_0_4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71737cc45c_0_4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271737cc45c_0_4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71737cc45c_0_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71737cc45c_0_4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271737cc45c_0_4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71737cc45c_0_4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71737cc45c_0_4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271737cc45c_0_4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71737cc45c_0_4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71737cc45c_0_4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271737cc45c_0_4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71737cc45c_0_8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71737cc45c_0_8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271737cc45c_0_8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71737cc45c_0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71737cc45c_0_4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g271737cc45c_0_4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71737cc45c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71737cc45c_0_2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271737cc45c_0_2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71737cc45c_0_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71737cc45c_0_2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g271737cc45c_0_2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71737cc45c_0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71737cc45c_0_2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271737cc45c_0_2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71737cc45c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71737cc45c_0_1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g271737cc45c_0_1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1737cc45c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71737cc45c_0_1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271737cc45c_0_1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71737cc45c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71737cc45c_0_1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271737cc45c_0_1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1737cc45c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271737cc45c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985300c105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2985300c105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1737cc45c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71737cc45c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71737cc45c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271737cc45c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71737cc45c_0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71737cc45c_0_2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71737cc45c_0_2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cc950ea991_0_3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cc950ea991_0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jpg"/><Relationship Id="rId4"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jp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5.jp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p:bg>
      <p:bgPr>
        <a:solidFill>
          <a:schemeClr val="lt1"/>
        </a:solidFill>
      </p:bgPr>
    </p:bg>
    <p:spTree>
      <p:nvGrpSpPr>
        <p:cNvPr id="15" name="Shape 15"/>
        <p:cNvGrpSpPr/>
        <p:nvPr/>
      </p:nvGrpSpPr>
      <p:grpSpPr>
        <a:xfrm>
          <a:off x="0" y="0"/>
          <a:ext cx="0" cy="0"/>
          <a:chOff x="0" y="0"/>
          <a:chExt cx="0" cy="0"/>
        </a:xfrm>
      </p:grpSpPr>
      <p:sp>
        <p:nvSpPr>
          <p:cNvPr id="16" name="Google Shape;16;p46"/>
          <p:cNvSpPr txBox="1"/>
          <p:nvPr/>
        </p:nvSpPr>
        <p:spPr>
          <a:xfrm>
            <a:off x="10371550" y="6334234"/>
            <a:ext cx="1044880" cy="146194"/>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Inter"/>
                <a:ea typeface="Inter"/>
                <a:cs typeface="Inter"/>
                <a:sym typeface="Inter"/>
              </a:rPr>
              <a:t>‹#›</a:t>
            </a:fld>
            <a:endParaRPr b="0" i="0" sz="950" u="none" cap="none" strike="noStrike">
              <a:solidFill>
                <a:srgbClr val="474C55"/>
              </a:solidFill>
              <a:latin typeface="Inter"/>
              <a:ea typeface="Inter"/>
              <a:cs typeface="Inter"/>
              <a:sym typeface="Inter"/>
            </a:endParaRPr>
          </a:p>
        </p:txBody>
      </p:sp>
      <p:sp>
        <p:nvSpPr>
          <p:cNvPr id="17" name="Google Shape;17;p46"/>
          <p:cNvSpPr/>
          <p:nvPr/>
        </p:nvSpPr>
        <p:spPr>
          <a:xfrm>
            <a:off x="5345588" y="-30899"/>
            <a:ext cx="6858000" cy="6934200"/>
          </a:xfrm>
          <a:prstGeom prst="rect">
            <a:avLst/>
          </a:prstGeom>
          <a:blipFill rotWithShape="1">
            <a:blip r:embed="rId2">
              <a:alphaModFix/>
            </a:blip>
            <a:stretch>
              <a:fillRect b="34995" l="131"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46"/>
          <p:cNvSpPr/>
          <p:nvPr/>
        </p:nvSpPr>
        <p:spPr>
          <a:xfrm>
            <a:off x="5354984" y="3443403"/>
            <a:ext cx="6858000" cy="3429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 name="Google Shape;19;p46"/>
          <p:cNvPicPr preferRelativeResize="0"/>
          <p:nvPr/>
        </p:nvPicPr>
        <p:blipFill rotWithShape="1">
          <a:blip r:embed="rId3">
            <a:alphaModFix amt="65000"/>
          </a:blip>
          <a:srcRect b="0" l="0" r="0" t="0"/>
          <a:stretch/>
        </p:blipFill>
        <p:spPr>
          <a:xfrm rot="5400000">
            <a:off x="5746456" y="3042535"/>
            <a:ext cx="6074670" cy="6876405"/>
          </a:xfrm>
          <a:prstGeom prst="rect">
            <a:avLst/>
          </a:prstGeom>
          <a:noFill/>
          <a:ln>
            <a:noFill/>
          </a:ln>
        </p:spPr>
      </p:pic>
      <p:sp>
        <p:nvSpPr>
          <p:cNvPr id="20" name="Google Shape;20;p46"/>
          <p:cNvSpPr/>
          <p:nvPr>
            <p:ph idx="2" type="pic"/>
          </p:nvPr>
        </p:nvSpPr>
        <p:spPr>
          <a:xfrm>
            <a:off x="6133790" y="795403"/>
            <a:ext cx="5281597" cy="5281597"/>
          </a:xfrm>
          <a:prstGeom prst="rect">
            <a:avLst/>
          </a:prstGeom>
          <a:solidFill>
            <a:schemeClr val="accent4"/>
          </a:solidFill>
          <a:ln>
            <a:noFill/>
          </a:ln>
        </p:spPr>
      </p:sp>
      <p:sp>
        <p:nvSpPr>
          <p:cNvPr id="21" name="Google Shape;21;p46"/>
          <p:cNvSpPr txBox="1"/>
          <p:nvPr/>
        </p:nvSpPr>
        <p:spPr>
          <a:xfrm>
            <a:off x="775855" y="6486634"/>
            <a:ext cx="1044880" cy="14619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id="22" name="Google Shape;22;p46"/>
          <p:cNvPicPr preferRelativeResize="0"/>
          <p:nvPr/>
        </p:nvPicPr>
        <p:blipFill rotWithShape="1">
          <a:blip r:embed="rId4">
            <a:alphaModFix/>
          </a:blip>
          <a:srcRect b="0" l="0" r="0" t="0"/>
          <a:stretch/>
        </p:blipFill>
        <p:spPr>
          <a:xfrm>
            <a:off x="11300015" y="5974947"/>
            <a:ext cx="864768" cy="8647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1">
  <p:cSld name="3_Section Header 3_1">
    <p:bg>
      <p:bgPr>
        <a:solidFill>
          <a:schemeClr val="lt1"/>
        </a:solidFill>
      </p:bgPr>
    </p:bg>
    <p:spTree>
      <p:nvGrpSpPr>
        <p:cNvPr id="72" name="Shape 72"/>
        <p:cNvGrpSpPr/>
        <p:nvPr/>
      </p:nvGrpSpPr>
      <p:grpSpPr>
        <a:xfrm>
          <a:off x="0" y="0"/>
          <a:ext cx="0" cy="0"/>
          <a:chOff x="0" y="0"/>
          <a:chExt cx="0" cy="0"/>
        </a:xfrm>
      </p:grpSpPr>
      <p:sp>
        <p:nvSpPr>
          <p:cNvPr id="73" name="Google Shape;73;g2860456d356_0_372"/>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74" name="Google Shape;74;g2860456d356_0_372"/>
          <p:cNvSpPr txBox="1"/>
          <p:nvPr>
            <p:ph type="ctrTitle"/>
          </p:nvPr>
        </p:nvSpPr>
        <p:spPr>
          <a:xfrm>
            <a:off x="776613" y="542526"/>
            <a:ext cx="10638900" cy="3879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g2860456d356_0_372"/>
          <p:cNvSpPr txBox="1"/>
          <p:nvPr>
            <p:ph idx="1" type="body"/>
          </p:nvPr>
        </p:nvSpPr>
        <p:spPr>
          <a:xfrm>
            <a:off x="776613" y="1226634"/>
            <a:ext cx="10638900" cy="4570200"/>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Clr>
                <a:schemeClr val="accent1"/>
              </a:buClr>
              <a:buSzPts val="2600"/>
              <a:buNone/>
              <a:defRPr b="0" i="0" sz="2600">
                <a:solidFill>
                  <a:schemeClr val="dk1"/>
                </a:solidFill>
                <a:latin typeface="Overpass Medium"/>
                <a:ea typeface="Overpass Medium"/>
                <a:cs typeface="Overpass Medium"/>
                <a:sym typeface="Overpass Medium"/>
              </a:defRPr>
            </a:lvl1pPr>
            <a:lvl2pPr indent="-393700" lvl="1" marL="9144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2pPr>
            <a:lvl3pPr indent="-393700" lvl="2" marL="13716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3pPr>
            <a:lvl4pPr indent="-393700" lvl="3" marL="18288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4pPr>
            <a:lvl5pPr indent="-393700" lvl="4" marL="22860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pic>
        <p:nvPicPr>
          <p:cNvPr id="76" name="Google Shape;76;g2860456d356_0_372"/>
          <p:cNvPicPr preferRelativeResize="0"/>
          <p:nvPr/>
        </p:nvPicPr>
        <p:blipFill rotWithShape="1">
          <a:blip r:embed="rId2">
            <a:alphaModFix/>
          </a:blip>
          <a:srcRect b="0" l="0" r="0" t="0"/>
          <a:stretch/>
        </p:blipFill>
        <p:spPr>
          <a:xfrm>
            <a:off x="11240821" y="5943159"/>
            <a:ext cx="734497" cy="73851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bg>
      <p:bgPr>
        <a:solidFill>
          <a:schemeClr val="accent1"/>
        </a:solidFill>
      </p:bgPr>
    </p:bg>
    <p:spTree>
      <p:nvGrpSpPr>
        <p:cNvPr id="77" name="Shape 77"/>
        <p:cNvGrpSpPr/>
        <p:nvPr/>
      </p:nvGrpSpPr>
      <p:grpSpPr>
        <a:xfrm>
          <a:off x="0" y="0"/>
          <a:ext cx="0" cy="0"/>
          <a:chOff x="0" y="0"/>
          <a:chExt cx="0" cy="0"/>
        </a:xfrm>
      </p:grpSpPr>
      <p:pic>
        <p:nvPicPr>
          <p:cNvPr id="78" name="Google Shape;78;p52"/>
          <p:cNvPicPr preferRelativeResize="0"/>
          <p:nvPr/>
        </p:nvPicPr>
        <p:blipFill rotWithShape="1">
          <a:blip r:embed="rId2">
            <a:alphaModFix amt="65000"/>
          </a:blip>
          <a:srcRect b="0" l="0" r="0" t="0"/>
          <a:stretch/>
        </p:blipFill>
        <p:spPr>
          <a:xfrm>
            <a:off x="6104978" y="-76200"/>
            <a:ext cx="6193042" cy="7010400"/>
          </a:xfrm>
          <a:prstGeom prst="rect">
            <a:avLst/>
          </a:prstGeom>
          <a:noFill/>
          <a:ln>
            <a:noFill/>
          </a:ln>
        </p:spPr>
      </p:pic>
      <p:pic>
        <p:nvPicPr>
          <p:cNvPr id="79" name="Google Shape;79;p52"/>
          <p:cNvPicPr preferRelativeResize="0"/>
          <p:nvPr/>
        </p:nvPicPr>
        <p:blipFill rotWithShape="1">
          <a:blip r:embed="rId2">
            <a:alphaModFix amt="65000"/>
          </a:blip>
          <a:srcRect b="0" l="0" r="0" t="0"/>
          <a:stretch/>
        </p:blipFill>
        <p:spPr>
          <a:xfrm>
            <a:off x="-106019" y="-76200"/>
            <a:ext cx="6193042" cy="7010400"/>
          </a:xfrm>
          <a:prstGeom prst="rect">
            <a:avLst/>
          </a:prstGeom>
          <a:noFill/>
          <a:ln>
            <a:noFill/>
          </a:ln>
        </p:spPr>
      </p:pic>
      <p:sp>
        <p:nvSpPr>
          <p:cNvPr id="80" name="Google Shape;80;p52"/>
          <p:cNvSpPr/>
          <p:nvPr/>
        </p:nvSpPr>
        <p:spPr>
          <a:xfrm flipH="1">
            <a:off x="-1" y="0"/>
            <a:ext cx="8804031" cy="536287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52"/>
          <p:cNvPicPr preferRelativeResize="0"/>
          <p:nvPr/>
        </p:nvPicPr>
        <p:blipFill rotWithShape="1">
          <a:blip r:embed="rId4">
            <a:alphaModFix/>
          </a:blip>
          <a:srcRect b="0" l="0" r="0" t="0"/>
          <a:stretch/>
        </p:blipFill>
        <p:spPr>
          <a:xfrm>
            <a:off x="0" y="962263"/>
            <a:ext cx="7901354" cy="4400613"/>
          </a:xfrm>
          <a:prstGeom prst="rect">
            <a:avLst/>
          </a:prstGeom>
          <a:noFill/>
          <a:ln>
            <a:noFill/>
          </a:ln>
        </p:spPr>
      </p:pic>
      <p:sp>
        <p:nvSpPr>
          <p:cNvPr id="82" name="Google Shape;82;p52"/>
          <p:cNvSpPr txBox="1"/>
          <p:nvPr>
            <p:ph type="ctrTitle"/>
          </p:nvPr>
        </p:nvSpPr>
        <p:spPr>
          <a:xfrm>
            <a:off x="435315" y="5594369"/>
            <a:ext cx="6301784" cy="6093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83" name="Google Shape;83;p52"/>
          <p:cNvSpPr txBox="1"/>
          <p:nvPr>
            <p:ph idx="1" type="subTitle"/>
          </p:nvPr>
        </p:nvSpPr>
        <p:spPr>
          <a:xfrm>
            <a:off x="412165" y="6203767"/>
            <a:ext cx="9144000" cy="37753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pic>
        <p:nvPicPr>
          <p:cNvPr id="84" name="Google Shape;84;p52"/>
          <p:cNvPicPr preferRelativeResize="0"/>
          <p:nvPr/>
        </p:nvPicPr>
        <p:blipFill rotWithShape="1">
          <a:blip r:embed="rId5">
            <a:alphaModFix/>
          </a:blip>
          <a:srcRect b="0" l="0" r="0" t="0"/>
          <a:stretch/>
        </p:blipFill>
        <p:spPr>
          <a:xfrm>
            <a:off x="10972800" y="5486400"/>
            <a:ext cx="1082127" cy="108212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2">
    <p:bg>
      <p:bgPr>
        <a:solidFill>
          <a:schemeClr val="accent4"/>
        </a:solidFill>
      </p:bgPr>
    </p:bg>
    <p:spTree>
      <p:nvGrpSpPr>
        <p:cNvPr id="85" name="Shape 85"/>
        <p:cNvGrpSpPr/>
        <p:nvPr/>
      </p:nvGrpSpPr>
      <p:grpSpPr>
        <a:xfrm>
          <a:off x="0" y="0"/>
          <a:ext cx="0" cy="0"/>
          <a:chOff x="0" y="0"/>
          <a:chExt cx="0" cy="0"/>
        </a:xfrm>
      </p:grpSpPr>
      <p:pic>
        <p:nvPicPr>
          <p:cNvPr id="86" name="Google Shape;86;p49"/>
          <p:cNvPicPr preferRelativeResize="0"/>
          <p:nvPr/>
        </p:nvPicPr>
        <p:blipFill rotWithShape="1">
          <a:blip r:embed="rId2">
            <a:alphaModFix amt="65000"/>
          </a:blip>
          <a:srcRect b="0" l="0" r="0" t="0"/>
          <a:stretch/>
        </p:blipFill>
        <p:spPr>
          <a:xfrm>
            <a:off x="6104978" y="-76200"/>
            <a:ext cx="6193042" cy="7010400"/>
          </a:xfrm>
          <a:prstGeom prst="rect">
            <a:avLst/>
          </a:prstGeom>
          <a:noFill/>
          <a:ln>
            <a:noFill/>
          </a:ln>
        </p:spPr>
      </p:pic>
      <p:pic>
        <p:nvPicPr>
          <p:cNvPr id="87" name="Google Shape;87;p49"/>
          <p:cNvPicPr preferRelativeResize="0"/>
          <p:nvPr/>
        </p:nvPicPr>
        <p:blipFill rotWithShape="1">
          <a:blip r:embed="rId2">
            <a:alphaModFix amt="65000"/>
          </a:blip>
          <a:srcRect b="0" l="0" r="0" t="0"/>
          <a:stretch/>
        </p:blipFill>
        <p:spPr>
          <a:xfrm>
            <a:off x="-106019" y="-76200"/>
            <a:ext cx="6193042" cy="7010400"/>
          </a:xfrm>
          <a:prstGeom prst="rect">
            <a:avLst/>
          </a:prstGeom>
          <a:noFill/>
          <a:ln>
            <a:noFill/>
          </a:ln>
        </p:spPr>
      </p:pic>
      <p:sp>
        <p:nvSpPr>
          <p:cNvPr id="88" name="Google Shape;88;p49"/>
          <p:cNvSpPr/>
          <p:nvPr/>
        </p:nvSpPr>
        <p:spPr>
          <a:xfrm flipH="1">
            <a:off x="-1" y="0"/>
            <a:ext cx="8804031" cy="536287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49"/>
          <p:cNvSpPr txBox="1"/>
          <p:nvPr>
            <p:ph type="ctrTitle"/>
          </p:nvPr>
        </p:nvSpPr>
        <p:spPr>
          <a:xfrm>
            <a:off x="435315" y="5594369"/>
            <a:ext cx="6301784" cy="6093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90" name="Google Shape;90;p49"/>
          <p:cNvPicPr preferRelativeResize="0"/>
          <p:nvPr/>
        </p:nvPicPr>
        <p:blipFill rotWithShape="1">
          <a:blip r:embed="rId4">
            <a:alphaModFix/>
          </a:blip>
          <a:srcRect b="0" l="0" r="0" t="0"/>
          <a:stretch/>
        </p:blipFill>
        <p:spPr>
          <a:xfrm>
            <a:off x="0" y="962263"/>
            <a:ext cx="7901354" cy="4400613"/>
          </a:xfrm>
          <a:prstGeom prst="rect">
            <a:avLst/>
          </a:prstGeom>
          <a:noFill/>
          <a:ln>
            <a:noFill/>
          </a:ln>
        </p:spPr>
      </p:pic>
      <p:sp>
        <p:nvSpPr>
          <p:cNvPr id="91" name="Google Shape;91;p49"/>
          <p:cNvSpPr txBox="1"/>
          <p:nvPr>
            <p:ph idx="1" type="subTitle"/>
          </p:nvPr>
        </p:nvSpPr>
        <p:spPr>
          <a:xfrm>
            <a:off x="412165" y="6203767"/>
            <a:ext cx="9144000" cy="37753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pic>
        <p:nvPicPr>
          <p:cNvPr id="92" name="Google Shape;92;p49"/>
          <p:cNvPicPr preferRelativeResize="0"/>
          <p:nvPr/>
        </p:nvPicPr>
        <p:blipFill rotWithShape="1">
          <a:blip r:embed="rId5">
            <a:alphaModFix/>
          </a:blip>
          <a:srcRect b="0" l="0" r="0" t="0"/>
          <a:stretch/>
        </p:blipFill>
        <p:spPr>
          <a:xfrm>
            <a:off x="10972800" y="5486400"/>
            <a:ext cx="1082127" cy="108212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3">
    <p:bg>
      <p:bgPr>
        <a:solidFill>
          <a:schemeClr val="accent3"/>
        </a:solidFill>
      </p:bgPr>
    </p:bg>
    <p:spTree>
      <p:nvGrpSpPr>
        <p:cNvPr id="93" name="Shape 93"/>
        <p:cNvGrpSpPr/>
        <p:nvPr/>
      </p:nvGrpSpPr>
      <p:grpSpPr>
        <a:xfrm>
          <a:off x="0" y="0"/>
          <a:ext cx="0" cy="0"/>
          <a:chOff x="0" y="0"/>
          <a:chExt cx="0" cy="0"/>
        </a:xfrm>
      </p:grpSpPr>
      <p:pic>
        <p:nvPicPr>
          <p:cNvPr id="94" name="Google Shape;94;p50"/>
          <p:cNvPicPr preferRelativeResize="0"/>
          <p:nvPr/>
        </p:nvPicPr>
        <p:blipFill rotWithShape="1">
          <a:blip r:embed="rId2">
            <a:alphaModFix/>
          </a:blip>
          <a:srcRect b="0" l="0" r="0" t="0"/>
          <a:stretch/>
        </p:blipFill>
        <p:spPr>
          <a:xfrm>
            <a:off x="6104979" y="-76200"/>
            <a:ext cx="6193042" cy="7010400"/>
          </a:xfrm>
          <a:prstGeom prst="rect">
            <a:avLst/>
          </a:prstGeom>
          <a:noFill/>
          <a:ln>
            <a:noFill/>
          </a:ln>
        </p:spPr>
      </p:pic>
      <p:pic>
        <p:nvPicPr>
          <p:cNvPr id="95" name="Google Shape;95;p50"/>
          <p:cNvPicPr preferRelativeResize="0"/>
          <p:nvPr/>
        </p:nvPicPr>
        <p:blipFill rotWithShape="1">
          <a:blip r:embed="rId2">
            <a:alphaModFix amt="75000"/>
          </a:blip>
          <a:srcRect b="0" l="0" r="0" t="0"/>
          <a:stretch/>
        </p:blipFill>
        <p:spPr>
          <a:xfrm>
            <a:off x="-106019" y="-76200"/>
            <a:ext cx="6193042" cy="7010400"/>
          </a:xfrm>
          <a:prstGeom prst="rect">
            <a:avLst/>
          </a:prstGeom>
          <a:noFill/>
          <a:ln>
            <a:noFill/>
          </a:ln>
        </p:spPr>
      </p:pic>
      <p:sp>
        <p:nvSpPr>
          <p:cNvPr id="96" name="Google Shape;96;p50"/>
          <p:cNvSpPr/>
          <p:nvPr/>
        </p:nvSpPr>
        <p:spPr>
          <a:xfrm flipH="1">
            <a:off x="-1" y="0"/>
            <a:ext cx="8804031" cy="536287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0"/>
          <p:cNvSpPr txBox="1"/>
          <p:nvPr>
            <p:ph type="ctrTitle"/>
          </p:nvPr>
        </p:nvSpPr>
        <p:spPr>
          <a:xfrm>
            <a:off x="435315" y="5594369"/>
            <a:ext cx="6301784" cy="6093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98" name="Google Shape;98;p50"/>
          <p:cNvPicPr preferRelativeResize="0"/>
          <p:nvPr/>
        </p:nvPicPr>
        <p:blipFill rotWithShape="1">
          <a:blip r:embed="rId4">
            <a:alphaModFix/>
          </a:blip>
          <a:srcRect b="0" l="0" r="0" t="0"/>
          <a:stretch/>
        </p:blipFill>
        <p:spPr>
          <a:xfrm>
            <a:off x="0" y="962263"/>
            <a:ext cx="7901354" cy="4400613"/>
          </a:xfrm>
          <a:prstGeom prst="rect">
            <a:avLst/>
          </a:prstGeom>
          <a:noFill/>
          <a:ln>
            <a:noFill/>
          </a:ln>
        </p:spPr>
      </p:pic>
      <p:sp>
        <p:nvSpPr>
          <p:cNvPr id="99" name="Google Shape;99;p50"/>
          <p:cNvSpPr txBox="1"/>
          <p:nvPr>
            <p:ph idx="1" type="subTitle"/>
          </p:nvPr>
        </p:nvSpPr>
        <p:spPr>
          <a:xfrm>
            <a:off x="412165" y="6203767"/>
            <a:ext cx="9144000" cy="37753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pic>
        <p:nvPicPr>
          <p:cNvPr id="100" name="Google Shape;100;p50"/>
          <p:cNvPicPr preferRelativeResize="0"/>
          <p:nvPr/>
        </p:nvPicPr>
        <p:blipFill rotWithShape="1">
          <a:blip r:embed="rId5">
            <a:alphaModFix/>
          </a:blip>
          <a:srcRect b="0" l="0" r="0" t="0"/>
          <a:stretch/>
        </p:blipFill>
        <p:spPr>
          <a:xfrm>
            <a:off x="10972800" y="5486400"/>
            <a:ext cx="1082127" cy="108212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4">
    <p:bg>
      <p:bgPr>
        <a:solidFill>
          <a:schemeClr val="accent1"/>
        </a:solidFill>
      </p:bgPr>
    </p:bg>
    <p:spTree>
      <p:nvGrpSpPr>
        <p:cNvPr id="101" name="Shape 101"/>
        <p:cNvGrpSpPr/>
        <p:nvPr/>
      </p:nvGrpSpPr>
      <p:grpSpPr>
        <a:xfrm>
          <a:off x="0" y="0"/>
          <a:ext cx="0" cy="0"/>
          <a:chOff x="0" y="0"/>
          <a:chExt cx="0" cy="0"/>
        </a:xfrm>
      </p:grpSpPr>
      <p:pic>
        <p:nvPicPr>
          <p:cNvPr id="102" name="Google Shape;102;p51"/>
          <p:cNvPicPr preferRelativeResize="0"/>
          <p:nvPr/>
        </p:nvPicPr>
        <p:blipFill rotWithShape="1">
          <a:blip r:embed="rId2">
            <a:alphaModFix/>
          </a:blip>
          <a:srcRect b="0" l="0" r="0" t="0"/>
          <a:stretch/>
        </p:blipFill>
        <p:spPr>
          <a:xfrm>
            <a:off x="6096000" y="-76200"/>
            <a:ext cx="6193042" cy="7010400"/>
          </a:xfrm>
          <a:prstGeom prst="rect">
            <a:avLst/>
          </a:prstGeom>
          <a:noFill/>
          <a:ln>
            <a:noFill/>
          </a:ln>
        </p:spPr>
      </p:pic>
      <p:pic>
        <p:nvPicPr>
          <p:cNvPr id="103" name="Google Shape;103;p51"/>
          <p:cNvPicPr preferRelativeResize="0"/>
          <p:nvPr/>
        </p:nvPicPr>
        <p:blipFill rotWithShape="1">
          <a:blip r:embed="rId2">
            <a:alphaModFix/>
          </a:blip>
          <a:srcRect b="0" l="0" r="0" t="0"/>
          <a:stretch/>
        </p:blipFill>
        <p:spPr>
          <a:xfrm>
            <a:off x="-106019" y="-76200"/>
            <a:ext cx="6193042" cy="7010400"/>
          </a:xfrm>
          <a:prstGeom prst="rect">
            <a:avLst/>
          </a:prstGeom>
          <a:noFill/>
          <a:ln>
            <a:noFill/>
          </a:ln>
        </p:spPr>
      </p:pic>
      <p:sp>
        <p:nvSpPr>
          <p:cNvPr id="104" name="Google Shape;104;p51"/>
          <p:cNvSpPr/>
          <p:nvPr/>
        </p:nvSpPr>
        <p:spPr>
          <a:xfrm flipH="1">
            <a:off x="-1" y="0"/>
            <a:ext cx="8804031" cy="536287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1"/>
          <p:cNvSpPr txBox="1"/>
          <p:nvPr>
            <p:ph type="ctrTitle"/>
          </p:nvPr>
        </p:nvSpPr>
        <p:spPr>
          <a:xfrm>
            <a:off x="435315" y="5594369"/>
            <a:ext cx="6301784" cy="6093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106" name="Google Shape;106;p51"/>
          <p:cNvPicPr preferRelativeResize="0"/>
          <p:nvPr/>
        </p:nvPicPr>
        <p:blipFill rotWithShape="1">
          <a:blip r:embed="rId4">
            <a:alphaModFix/>
          </a:blip>
          <a:srcRect b="0" l="0" r="0" t="0"/>
          <a:stretch/>
        </p:blipFill>
        <p:spPr>
          <a:xfrm>
            <a:off x="0" y="962263"/>
            <a:ext cx="7901354" cy="4400613"/>
          </a:xfrm>
          <a:prstGeom prst="rect">
            <a:avLst/>
          </a:prstGeom>
          <a:noFill/>
          <a:ln>
            <a:noFill/>
          </a:ln>
        </p:spPr>
      </p:pic>
      <p:sp>
        <p:nvSpPr>
          <p:cNvPr id="107" name="Google Shape;107;p51"/>
          <p:cNvSpPr txBox="1"/>
          <p:nvPr>
            <p:ph idx="1" type="subTitle"/>
          </p:nvPr>
        </p:nvSpPr>
        <p:spPr>
          <a:xfrm>
            <a:off x="412165" y="6203767"/>
            <a:ext cx="9144000" cy="37753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5_Title and Content">
    <p:bg>
      <p:bgPr>
        <a:solidFill>
          <a:schemeClr val="accent1"/>
        </a:solidFill>
      </p:bgPr>
    </p:bg>
    <p:spTree>
      <p:nvGrpSpPr>
        <p:cNvPr id="108" name="Shape 108"/>
        <p:cNvGrpSpPr/>
        <p:nvPr/>
      </p:nvGrpSpPr>
      <p:grpSpPr>
        <a:xfrm>
          <a:off x="0" y="0"/>
          <a:ext cx="0" cy="0"/>
          <a:chOff x="0" y="0"/>
          <a:chExt cx="0" cy="0"/>
        </a:xfrm>
      </p:grpSpPr>
      <p:grpSp>
        <p:nvGrpSpPr>
          <p:cNvPr id="109" name="Google Shape;109;p93"/>
          <p:cNvGrpSpPr/>
          <p:nvPr/>
        </p:nvGrpSpPr>
        <p:grpSpPr>
          <a:xfrm>
            <a:off x="-106018" y="-81643"/>
            <a:ext cx="12404035" cy="7021286"/>
            <a:chOff x="-106018" y="-81643"/>
            <a:chExt cx="12404035" cy="7021286"/>
          </a:xfrm>
        </p:grpSpPr>
        <p:pic>
          <p:nvPicPr>
            <p:cNvPr id="110" name="Google Shape;110;p93"/>
            <p:cNvPicPr preferRelativeResize="0"/>
            <p:nvPr/>
          </p:nvPicPr>
          <p:blipFill rotWithShape="1">
            <a:blip r:embed="rId2">
              <a:alphaModFix/>
            </a:blip>
            <a:srcRect b="0" l="0" r="0" t="0"/>
            <a:stretch/>
          </p:blipFill>
          <p:spPr>
            <a:xfrm>
              <a:off x="-106018" y="-70757"/>
              <a:ext cx="6193042" cy="7010400"/>
            </a:xfrm>
            <a:prstGeom prst="rect">
              <a:avLst/>
            </a:prstGeom>
            <a:noFill/>
            <a:ln>
              <a:noFill/>
            </a:ln>
          </p:spPr>
        </p:pic>
        <p:pic>
          <p:nvPicPr>
            <p:cNvPr id="111" name="Google Shape;111;p93"/>
            <p:cNvPicPr preferRelativeResize="0"/>
            <p:nvPr/>
          </p:nvPicPr>
          <p:blipFill rotWithShape="1">
            <a:blip r:embed="rId2">
              <a:alphaModFix/>
            </a:blip>
            <a:srcRect b="0" l="0" r="0" t="0"/>
            <a:stretch/>
          </p:blipFill>
          <p:spPr>
            <a:xfrm>
              <a:off x="6104975" y="-81643"/>
              <a:ext cx="6193042" cy="7010400"/>
            </a:xfrm>
            <a:prstGeom prst="rect">
              <a:avLst/>
            </a:prstGeom>
            <a:noFill/>
            <a:ln>
              <a:noFill/>
            </a:ln>
          </p:spPr>
        </p:pic>
      </p:grpSp>
      <p:sp>
        <p:nvSpPr>
          <p:cNvPr id="112" name="Google Shape;112;p93"/>
          <p:cNvSpPr/>
          <p:nvPr/>
        </p:nvSpPr>
        <p:spPr>
          <a:xfrm>
            <a:off x="0" y="6283569"/>
            <a:ext cx="12192000" cy="574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3" name="Google Shape;113;p93"/>
          <p:cNvSpPr/>
          <p:nvPr/>
        </p:nvSpPr>
        <p:spPr>
          <a:xfrm>
            <a:off x="10756003" y="6329579"/>
            <a:ext cx="863241" cy="4154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accent3"/>
                </a:solidFill>
                <a:latin typeface="Overpass Medium"/>
                <a:ea typeface="Overpass Medium"/>
                <a:cs typeface="Overpass Medium"/>
                <a:sym typeface="Overpass Medium"/>
              </a:rPr>
              <a:t>redf.org</a:t>
            </a:r>
            <a:endParaRPr b="0" i="0" sz="1400" u="none" cap="none" strike="noStrike">
              <a:solidFill>
                <a:schemeClr val="accent3"/>
              </a:solidFill>
              <a:latin typeface="Overpass Medium"/>
              <a:ea typeface="Overpass Medium"/>
              <a:cs typeface="Overpass Medium"/>
              <a:sym typeface="Overpass Medium"/>
            </a:endParaRPr>
          </a:p>
        </p:txBody>
      </p:sp>
      <p:pic>
        <p:nvPicPr>
          <p:cNvPr id="114" name="Google Shape;114;p93"/>
          <p:cNvPicPr preferRelativeResize="0"/>
          <p:nvPr/>
        </p:nvPicPr>
        <p:blipFill rotWithShape="1">
          <a:blip r:embed="rId3">
            <a:alphaModFix/>
          </a:blip>
          <a:srcRect b="0" l="0" r="0" t="0"/>
          <a:stretch/>
        </p:blipFill>
        <p:spPr>
          <a:xfrm>
            <a:off x="10756003" y="5169131"/>
            <a:ext cx="864768" cy="86476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3">
    <p:bg>
      <p:bgPr>
        <a:solidFill>
          <a:schemeClr val="accent1"/>
        </a:solidFill>
      </p:bgPr>
    </p:bg>
    <p:spTree>
      <p:nvGrpSpPr>
        <p:cNvPr id="115" name="Shape 115"/>
        <p:cNvGrpSpPr/>
        <p:nvPr/>
      </p:nvGrpSpPr>
      <p:grpSpPr>
        <a:xfrm>
          <a:off x="0" y="0"/>
          <a:ext cx="0" cy="0"/>
          <a:chOff x="0" y="0"/>
          <a:chExt cx="0" cy="0"/>
        </a:xfrm>
      </p:grpSpPr>
      <p:grpSp>
        <p:nvGrpSpPr>
          <p:cNvPr id="116" name="Google Shape;116;p55"/>
          <p:cNvGrpSpPr/>
          <p:nvPr/>
        </p:nvGrpSpPr>
        <p:grpSpPr>
          <a:xfrm>
            <a:off x="0" y="-163286"/>
            <a:ext cx="12404035" cy="7021286"/>
            <a:chOff x="-106018" y="-81643"/>
            <a:chExt cx="12404035" cy="7021286"/>
          </a:xfrm>
        </p:grpSpPr>
        <p:pic>
          <p:nvPicPr>
            <p:cNvPr id="117" name="Google Shape;117;p55"/>
            <p:cNvPicPr preferRelativeResize="0"/>
            <p:nvPr/>
          </p:nvPicPr>
          <p:blipFill rotWithShape="1">
            <a:blip r:embed="rId2">
              <a:alphaModFix/>
            </a:blip>
            <a:srcRect b="0" l="0" r="0" t="0"/>
            <a:stretch/>
          </p:blipFill>
          <p:spPr>
            <a:xfrm>
              <a:off x="-106018" y="-70757"/>
              <a:ext cx="6193042" cy="7010400"/>
            </a:xfrm>
            <a:prstGeom prst="rect">
              <a:avLst/>
            </a:prstGeom>
            <a:noFill/>
            <a:ln>
              <a:noFill/>
            </a:ln>
          </p:spPr>
        </p:pic>
        <p:pic>
          <p:nvPicPr>
            <p:cNvPr id="118" name="Google Shape;118;p55"/>
            <p:cNvPicPr preferRelativeResize="0"/>
            <p:nvPr/>
          </p:nvPicPr>
          <p:blipFill rotWithShape="1">
            <a:blip r:embed="rId2">
              <a:alphaModFix/>
            </a:blip>
            <a:srcRect b="0" l="0" r="0" t="0"/>
            <a:stretch/>
          </p:blipFill>
          <p:spPr>
            <a:xfrm>
              <a:off x="6104975" y="-81643"/>
              <a:ext cx="6193042" cy="7010400"/>
            </a:xfrm>
            <a:prstGeom prst="rect">
              <a:avLst/>
            </a:prstGeom>
            <a:noFill/>
            <a:ln>
              <a:noFill/>
            </a:ln>
          </p:spPr>
        </p:pic>
      </p:grpSp>
      <p:sp>
        <p:nvSpPr>
          <p:cNvPr id="119" name="Google Shape;119;p55"/>
          <p:cNvSpPr/>
          <p:nvPr/>
        </p:nvSpPr>
        <p:spPr>
          <a:xfrm>
            <a:off x="0" y="6283569"/>
            <a:ext cx="12192000" cy="574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0" name="Google Shape;120;p55"/>
          <p:cNvSpPr/>
          <p:nvPr/>
        </p:nvSpPr>
        <p:spPr>
          <a:xfrm>
            <a:off x="10756003" y="6329579"/>
            <a:ext cx="863241" cy="4154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accent3"/>
                </a:solidFill>
                <a:latin typeface="Overpass Medium"/>
                <a:ea typeface="Overpass Medium"/>
                <a:cs typeface="Overpass Medium"/>
                <a:sym typeface="Overpass Medium"/>
              </a:rPr>
              <a:t>redf.org</a:t>
            </a:r>
            <a:endParaRPr b="0" i="0" sz="1400" u="none" cap="none" strike="noStrike">
              <a:solidFill>
                <a:schemeClr val="accent3"/>
              </a:solidFill>
              <a:latin typeface="Overpass Medium"/>
              <a:ea typeface="Overpass Medium"/>
              <a:cs typeface="Overpass Medium"/>
              <a:sym typeface="Overpass Medium"/>
            </a:endParaRPr>
          </a:p>
        </p:txBody>
      </p:sp>
      <p:sp>
        <p:nvSpPr>
          <p:cNvPr id="121" name="Google Shape;121;p55"/>
          <p:cNvSpPr/>
          <p:nvPr>
            <p:ph idx="2" type="pic"/>
          </p:nvPr>
        </p:nvSpPr>
        <p:spPr>
          <a:xfrm>
            <a:off x="9060785" y="3254922"/>
            <a:ext cx="1700746" cy="1676240"/>
          </a:xfrm>
          <a:prstGeom prst="ellipse">
            <a:avLst/>
          </a:prstGeom>
          <a:noFill/>
          <a:ln>
            <a:noFill/>
          </a:ln>
        </p:spPr>
      </p:sp>
      <p:pic>
        <p:nvPicPr>
          <p:cNvPr id="122" name="Google Shape;122;p55"/>
          <p:cNvPicPr preferRelativeResize="0"/>
          <p:nvPr/>
        </p:nvPicPr>
        <p:blipFill rotWithShape="1">
          <a:blip r:embed="rId3">
            <a:alphaModFix/>
          </a:blip>
          <a:srcRect b="0" l="0" r="0" t="0"/>
          <a:stretch/>
        </p:blipFill>
        <p:spPr>
          <a:xfrm>
            <a:off x="448583" y="272065"/>
            <a:ext cx="809390" cy="809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2">
    <p:bg>
      <p:bgPr>
        <a:solidFill>
          <a:schemeClr val="accent3"/>
        </a:solidFill>
      </p:bgPr>
    </p:bg>
    <p:spTree>
      <p:nvGrpSpPr>
        <p:cNvPr id="123" name="Shape 123"/>
        <p:cNvGrpSpPr/>
        <p:nvPr/>
      </p:nvGrpSpPr>
      <p:grpSpPr>
        <a:xfrm>
          <a:off x="0" y="0"/>
          <a:ext cx="0" cy="0"/>
          <a:chOff x="0" y="0"/>
          <a:chExt cx="0" cy="0"/>
        </a:xfrm>
      </p:grpSpPr>
      <p:pic>
        <p:nvPicPr>
          <p:cNvPr id="124" name="Google Shape;124;p45"/>
          <p:cNvPicPr preferRelativeResize="0"/>
          <p:nvPr/>
        </p:nvPicPr>
        <p:blipFill rotWithShape="1">
          <a:blip r:embed="rId2">
            <a:alphaModFix amt="65000"/>
          </a:blip>
          <a:srcRect b="0" l="0" r="0" t="0"/>
          <a:stretch/>
        </p:blipFill>
        <p:spPr>
          <a:xfrm>
            <a:off x="0" y="-76200"/>
            <a:ext cx="6193042" cy="7010400"/>
          </a:xfrm>
          <a:prstGeom prst="rect">
            <a:avLst/>
          </a:prstGeom>
          <a:noFill/>
          <a:ln>
            <a:noFill/>
          </a:ln>
        </p:spPr>
      </p:pic>
      <p:pic>
        <p:nvPicPr>
          <p:cNvPr id="125" name="Google Shape;125;p45"/>
          <p:cNvPicPr preferRelativeResize="0"/>
          <p:nvPr/>
        </p:nvPicPr>
        <p:blipFill rotWithShape="1">
          <a:blip r:embed="rId2">
            <a:alphaModFix amt="66000"/>
          </a:blip>
          <a:srcRect b="0" l="0" r="0" t="0"/>
          <a:stretch/>
        </p:blipFill>
        <p:spPr>
          <a:xfrm>
            <a:off x="6210996" y="-76200"/>
            <a:ext cx="6193042" cy="7010400"/>
          </a:xfrm>
          <a:prstGeom prst="rect">
            <a:avLst/>
          </a:prstGeom>
          <a:noFill/>
          <a:ln>
            <a:noFill/>
          </a:ln>
        </p:spPr>
      </p:pic>
      <p:sp>
        <p:nvSpPr>
          <p:cNvPr id="126" name="Google Shape;126;p45"/>
          <p:cNvSpPr/>
          <p:nvPr/>
        </p:nvSpPr>
        <p:spPr>
          <a:xfrm>
            <a:off x="8473440" y="0"/>
            <a:ext cx="3759621"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45"/>
          <p:cNvSpPr/>
          <p:nvPr>
            <p:ph idx="2" type="pic"/>
          </p:nvPr>
        </p:nvSpPr>
        <p:spPr>
          <a:xfrm>
            <a:off x="6112806" y="781000"/>
            <a:ext cx="5281597" cy="5281597"/>
          </a:xfrm>
          <a:prstGeom prst="rect">
            <a:avLst/>
          </a:prstGeom>
          <a:solidFill>
            <a:schemeClr val="accent4"/>
          </a:solidFill>
          <a:ln>
            <a:noFill/>
          </a:ln>
        </p:spPr>
      </p:sp>
      <p:sp>
        <p:nvSpPr>
          <p:cNvPr id="128" name="Google Shape;128;p45"/>
          <p:cNvSpPr txBox="1"/>
          <p:nvPr/>
        </p:nvSpPr>
        <p:spPr>
          <a:xfrm>
            <a:off x="797597" y="6320273"/>
            <a:ext cx="1044880" cy="14619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129" name="Google Shape;129;p45"/>
          <p:cNvPicPr preferRelativeResize="0"/>
          <p:nvPr/>
        </p:nvPicPr>
        <p:blipFill rotWithShape="1">
          <a:blip r:embed="rId4">
            <a:alphaModFix/>
          </a:blip>
          <a:srcRect b="0" l="0" r="0" t="0"/>
          <a:stretch/>
        </p:blipFill>
        <p:spPr>
          <a:xfrm>
            <a:off x="11327232" y="5996153"/>
            <a:ext cx="864768" cy="86476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3">
    <p:bg>
      <p:bgPr>
        <a:solidFill>
          <a:schemeClr val="accent4"/>
        </a:solidFill>
      </p:bgPr>
    </p:bg>
    <p:spTree>
      <p:nvGrpSpPr>
        <p:cNvPr id="130" name="Shape 130"/>
        <p:cNvGrpSpPr/>
        <p:nvPr/>
      </p:nvGrpSpPr>
      <p:grpSpPr>
        <a:xfrm>
          <a:off x="0" y="0"/>
          <a:ext cx="0" cy="0"/>
          <a:chOff x="0" y="0"/>
          <a:chExt cx="0" cy="0"/>
        </a:xfrm>
      </p:grpSpPr>
      <p:pic>
        <p:nvPicPr>
          <p:cNvPr id="131" name="Google Shape;131;p47"/>
          <p:cNvPicPr preferRelativeResize="0"/>
          <p:nvPr/>
        </p:nvPicPr>
        <p:blipFill rotWithShape="1">
          <a:blip r:embed="rId2">
            <a:alphaModFix amt="50000"/>
          </a:blip>
          <a:srcRect b="0" l="0" r="0" t="0"/>
          <a:stretch/>
        </p:blipFill>
        <p:spPr>
          <a:xfrm>
            <a:off x="0" y="-76200"/>
            <a:ext cx="6193042" cy="7010400"/>
          </a:xfrm>
          <a:prstGeom prst="rect">
            <a:avLst/>
          </a:prstGeom>
          <a:noFill/>
          <a:ln>
            <a:noFill/>
          </a:ln>
        </p:spPr>
      </p:pic>
      <p:pic>
        <p:nvPicPr>
          <p:cNvPr id="132" name="Google Shape;132;p47"/>
          <p:cNvPicPr preferRelativeResize="0"/>
          <p:nvPr/>
        </p:nvPicPr>
        <p:blipFill rotWithShape="1">
          <a:blip r:embed="rId2">
            <a:alphaModFix amt="50000"/>
          </a:blip>
          <a:srcRect b="0" l="0" r="0" t="0"/>
          <a:stretch/>
        </p:blipFill>
        <p:spPr>
          <a:xfrm>
            <a:off x="6210996" y="-76200"/>
            <a:ext cx="6193042" cy="7010400"/>
          </a:xfrm>
          <a:prstGeom prst="rect">
            <a:avLst/>
          </a:prstGeom>
          <a:noFill/>
          <a:ln>
            <a:noFill/>
          </a:ln>
        </p:spPr>
      </p:pic>
      <p:sp>
        <p:nvSpPr>
          <p:cNvPr id="133" name="Google Shape;133;p47"/>
          <p:cNvSpPr/>
          <p:nvPr/>
        </p:nvSpPr>
        <p:spPr>
          <a:xfrm>
            <a:off x="-573" y="0"/>
            <a:ext cx="3385458"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47"/>
          <p:cNvSpPr txBox="1"/>
          <p:nvPr>
            <p:ph type="ctrTitle"/>
          </p:nvPr>
        </p:nvSpPr>
        <p:spPr>
          <a:xfrm>
            <a:off x="7328770" y="3252521"/>
            <a:ext cx="4087660" cy="338554"/>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rgbClr val="474C55"/>
              </a:buClr>
              <a:buSzPts val="2200"/>
              <a:buFont typeface="Inter"/>
              <a:buNone/>
              <a:defRPr b="0" i="0" sz="2200">
                <a:solidFill>
                  <a:schemeClr val="lt1"/>
                </a:solidFill>
                <a:latin typeface="Overpass Thin"/>
                <a:ea typeface="Overpass Thin"/>
                <a:cs typeface="Overpass Thin"/>
                <a:sym typeface="Overpass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47"/>
          <p:cNvSpPr/>
          <p:nvPr>
            <p:ph idx="2" type="pic"/>
          </p:nvPr>
        </p:nvSpPr>
        <p:spPr>
          <a:xfrm>
            <a:off x="738648" y="781000"/>
            <a:ext cx="5281597" cy="5281597"/>
          </a:xfrm>
          <a:prstGeom prst="rect">
            <a:avLst/>
          </a:prstGeom>
          <a:solidFill>
            <a:schemeClr val="accent4"/>
          </a:solidFill>
          <a:ln>
            <a:noFill/>
          </a:ln>
        </p:spPr>
      </p:sp>
      <p:sp>
        <p:nvSpPr>
          <p:cNvPr id="136" name="Google Shape;136;p47"/>
          <p:cNvSpPr txBox="1"/>
          <p:nvPr/>
        </p:nvSpPr>
        <p:spPr>
          <a:xfrm>
            <a:off x="486682" y="6351168"/>
            <a:ext cx="1044880" cy="14619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137" name="Google Shape;137;p47"/>
          <p:cNvPicPr preferRelativeResize="0"/>
          <p:nvPr/>
        </p:nvPicPr>
        <p:blipFill rotWithShape="1">
          <a:blip r:embed="rId4">
            <a:alphaModFix/>
          </a:blip>
          <a:srcRect b="0" l="0" r="0" t="0"/>
          <a:stretch/>
        </p:blipFill>
        <p:spPr>
          <a:xfrm>
            <a:off x="10985327" y="5632594"/>
            <a:ext cx="864768" cy="86476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5_Title and Content 2">
    <p:bg>
      <p:bgPr>
        <a:solidFill>
          <a:schemeClr val="accent2"/>
        </a:solidFill>
      </p:bgPr>
    </p:bg>
    <p:spTree>
      <p:nvGrpSpPr>
        <p:cNvPr id="138" name="Shape 138"/>
        <p:cNvGrpSpPr/>
        <p:nvPr/>
      </p:nvGrpSpPr>
      <p:grpSpPr>
        <a:xfrm>
          <a:off x="0" y="0"/>
          <a:ext cx="0" cy="0"/>
          <a:chOff x="0" y="0"/>
          <a:chExt cx="0" cy="0"/>
        </a:xfrm>
      </p:grpSpPr>
      <p:pic>
        <p:nvPicPr>
          <p:cNvPr id="139" name="Google Shape;139;p54"/>
          <p:cNvPicPr preferRelativeResize="0"/>
          <p:nvPr/>
        </p:nvPicPr>
        <p:blipFill rotWithShape="1">
          <a:blip r:embed="rId2">
            <a:alphaModFix/>
          </a:blip>
          <a:srcRect b="0" l="0" r="0" t="0"/>
          <a:stretch/>
        </p:blipFill>
        <p:spPr>
          <a:xfrm>
            <a:off x="-106016" y="-81643"/>
            <a:ext cx="6193042" cy="7010400"/>
          </a:xfrm>
          <a:prstGeom prst="rect">
            <a:avLst/>
          </a:prstGeom>
          <a:noFill/>
          <a:ln>
            <a:noFill/>
          </a:ln>
        </p:spPr>
      </p:pic>
      <p:pic>
        <p:nvPicPr>
          <p:cNvPr id="140" name="Google Shape;140;p54"/>
          <p:cNvPicPr preferRelativeResize="0"/>
          <p:nvPr/>
        </p:nvPicPr>
        <p:blipFill rotWithShape="1">
          <a:blip r:embed="rId2">
            <a:alphaModFix/>
          </a:blip>
          <a:srcRect b="0" l="0" r="0" t="0"/>
          <a:stretch/>
        </p:blipFill>
        <p:spPr>
          <a:xfrm>
            <a:off x="6104975" y="-81643"/>
            <a:ext cx="6193042" cy="7010400"/>
          </a:xfrm>
          <a:prstGeom prst="rect">
            <a:avLst/>
          </a:prstGeom>
          <a:noFill/>
          <a:ln>
            <a:noFill/>
          </a:ln>
        </p:spPr>
      </p:pic>
      <p:sp>
        <p:nvSpPr>
          <p:cNvPr id="141" name="Google Shape;141;p54"/>
          <p:cNvSpPr txBox="1"/>
          <p:nvPr>
            <p:ph type="ctrTitle"/>
          </p:nvPr>
        </p:nvSpPr>
        <p:spPr>
          <a:xfrm>
            <a:off x="776613" y="3156771"/>
            <a:ext cx="8742169" cy="720197"/>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54"/>
          <p:cNvSpPr txBox="1"/>
          <p:nvPr>
            <p:ph idx="1" type="subTitle"/>
          </p:nvPr>
        </p:nvSpPr>
        <p:spPr>
          <a:xfrm>
            <a:off x="776613" y="4159070"/>
            <a:ext cx="9144000" cy="29444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dk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3" name="Google Shape;143;p54"/>
          <p:cNvSpPr txBox="1"/>
          <p:nvPr/>
        </p:nvSpPr>
        <p:spPr>
          <a:xfrm>
            <a:off x="486682" y="6351168"/>
            <a:ext cx="1044880" cy="14619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144" name="Google Shape;144;p54"/>
          <p:cNvPicPr preferRelativeResize="0"/>
          <p:nvPr/>
        </p:nvPicPr>
        <p:blipFill rotWithShape="1">
          <a:blip r:embed="rId3">
            <a:alphaModFix/>
          </a:blip>
          <a:srcRect b="0" l="0" r="0" t="0"/>
          <a:stretch/>
        </p:blipFill>
        <p:spPr>
          <a:xfrm>
            <a:off x="10985327" y="5632594"/>
            <a:ext cx="864768" cy="86476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4"/>
        </a:solidFill>
      </p:bgPr>
    </p:bg>
    <p:spTree>
      <p:nvGrpSpPr>
        <p:cNvPr id="23" name="Shape 23"/>
        <p:cNvGrpSpPr/>
        <p:nvPr/>
      </p:nvGrpSpPr>
      <p:grpSpPr>
        <a:xfrm>
          <a:off x="0" y="0"/>
          <a:ext cx="0" cy="0"/>
          <a:chOff x="0" y="0"/>
          <a:chExt cx="0" cy="0"/>
        </a:xfrm>
      </p:grpSpPr>
      <p:pic>
        <p:nvPicPr>
          <p:cNvPr id="24" name="Google Shape;24;p33"/>
          <p:cNvPicPr preferRelativeResize="0"/>
          <p:nvPr/>
        </p:nvPicPr>
        <p:blipFill rotWithShape="1">
          <a:blip r:embed="rId2">
            <a:alphaModFix amt="50000"/>
          </a:blip>
          <a:srcRect b="0" l="0" r="0" t="0"/>
          <a:stretch/>
        </p:blipFill>
        <p:spPr>
          <a:xfrm>
            <a:off x="0" y="-76200"/>
            <a:ext cx="6193042" cy="7010400"/>
          </a:xfrm>
          <a:prstGeom prst="rect">
            <a:avLst/>
          </a:prstGeom>
          <a:noFill/>
          <a:ln>
            <a:noFill/>
          </a:ln>
        </p:spPr>
      </p:pic>
      <p:pic>
        <p:nvPicPr>
          <p:cNvPr id="25" name="Google Shape;25;p33"/>
          <p:cNvPicPr preferRelativeResize="0"/>
          <p:nvPr/>
        </p:nvPicPr>
        <p:blipFill rotWithShape="1">
          <a:blip r:embed="rId2">
            <a:alphaModFix amt="50000"/>
          </a:blip>
          <a:srcRect b="0" l="0" r="0" t="0"/>
          <a:stretch/>
        </p:blipFill>
        <p:spPr>
          <a:xfrm>
            <a:off x="6193042" y="-76200"/>
            <a:ext cx="6193042" cy="7010400"/>
          </a:xfrm>
          <a:prstGeom prst="rect">
            <a:avLst/>
          </a:prstGeom>
          <a:noFill/>
          <a:ln>
            <a:noFill/>
          </a:ln>
        </p:spPr>
      </p:pic>
      <p:sp>
        <p:nvSpPr>
          <p:cNvPr id="26" name="Google Shape;26;p33"/>
          <p:cNvSpPr txBox="1"/>
          <p:nvPr>
            <p:ph type="ctrTitle"/>
          </p:nvPr>
        </p:nvSpPr>
        <p:spPr>
          <a:xfrm>
            <a:off x="776613" y="3156771"/>
            <a:ext cx="8742169" cy="720197"/>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3"/>
          <p:cNvSpPr txBox="1"/>
          <p:nvPr>
            <p:ph idx="1" type="subTitle"/>
          </p:nvPr>
        </p:nvSpPr>
        <p:spPr>
          <a:xfrm>
            <a:off x="776613" y="4159070"/>
            <a:ext cx="9144000" cy="29444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33"/>
          <p:cNvSpPr txBox="1"/>
          <p:nvPr/>
        </p:nvSpPr>
        <p:spPr>
          <a:xfrm>
            <a:off x="486682" y="6351168"/>
            <a:ext cx="1044880" cy="14619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29" name="Google Shape;29;p33"/>
          <p:cNvPicPr preferRelativeResize="0"/>
          <p:nvPr/>
        </p:nvPicPr>
        <p:blipFill rotWithShape="1">
          <a:blip r:embed="rId3">
            <a:alphaModFix/>
          </a:blip>
          <a:srcRect b="0" l="0" r="0" t="0"/>
          <a:stretch/>
        </p:blipFill>
        <p:spPr>
          <a:xfrm>
            <a:off x="10985327" y="5632594"/>
            <a:ext cx="864768" cy="86476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ext Slide - 1 line header">
  <p:cSld name="Main Text Slide - 1 line header">
    <p:spTree>
      <p:nvGrpSpPr>
        <p:cNvPr id="145" name="Shape 145"/>
        <p:cNvGrpSpPr/>
        <p:nvPr/>
      </p:nvGrpSpPr>
      <p:grpSpPr>
        <a:xfrm>
          <a:off x="0" y="0"/>
          <a:ext cx="0" cy="0"/>
          <a:chOff x="0" y="0"/>
          <a:chExt cx="0" cy="0"/>
        </a:xfrm>
      </p:grpSpPr>
      <p:sp>
        <p:nvSpPr>
          <p:cNvPr id="146" name="Google Shape;146;g271737cc45c_0_857"/>
          <p:cNvSpPr/>
          <p:nvPr/>
        </p:nvSpPr>
        <p:spPr>
          <a:xfrm>
            <a:off x="0" y="496709"/>
            <a:ext cx="12192000" cy="22800"/>
          </a:xfrm>
          <a:prstGeom prst="rect">
            <a:avLst/>
          </a:prstGeom>
          <a:solidFill>
            <a:srgbClr val="FF6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6600"/>
              </a:solidFill>
              <a:latin typeface="Libre Franklin"/>
              <a:ea typeface="Libre Franklin"/>
              <a:cs typeface="Libre Franklin"/>
              <a:sym typeface="Libre Franklin"/>
            </a:endParaRPr>
          </a:p>
        </p:txBody>
      </p:sp>
      <p:sp>
        <p:nvSpPr>
          <p:cNvPr id="147" name="Google Shape;147;g271737cc45c_0_857"/>
          <p:cNvSpPr txBox="1"/>
          <p:nvPr>
            <p:ph type="title"/>
          </p:nvPr>
        </p:nvSpPr>
        <p:spPr>
          <a:xfrm>
            <a:off x="204448" y="76200"/>
            <a:ext cx="11824500" cy="4413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4400"/>
              <a:buNone/>
              <a:defRPr sz="2000">
                <a:solidFill>
                  <a:srgbClr val="FF6600"/>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271737cc45c_0_857"/>
          <p:cNvSpPr txBox="1"/>
          <p:nvPr>
            <p:ph idx="1" type="body"/>
          </p:nvPr>
        </p:nvSpPr>
        <p:spPr>
          <a:xfrm>
            <a:off x="170688" y="887469"/>
            <a:ext cx="11650800" cy="5486400"/>
          </a:xfrm>
          <a:prstGeom prst="rect">
            <a:avLst/>
          </a:prstGeom>
          <a:noFill/>
          <a:ln>
            <a:noFill/>
          </a:ln>
        </p:spPr>
        <p:txBody>
          <a:bodyPr anchorCtr="0" anchor="t" bIns="45700" lIns="91425" spcFirstLastPara="1" rIns="91425" wrap="square" tIns="45700">
            <a:normAutofit/>
          </a:bodyPr>
          <a:lstStyle>
            <a:lvl1pPr indent="-330200" lvl="0" marL="457200" rtl="0" algn="l">
              <a:spcBef>
                <a:spcPts val="320"/>
              </a:spcBef>
              <a:spcAft>
                <a:spcPts val="0"/>
              </a:spcAft>
              <a:buClr>
                <a:schemeClr val="dk1"/>
              </a:buClr>
              <a:buSzPts val="1600"/>
              <a:buFont typeface="Arial"/>
              <a:buChar char="•"/>
              <a:defRPr sz="1600"/>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rgbClr val="080808"/>
              </a:buClr>
              <a:buSzPts val="1800"/>
              <a:buChar char="•"/>
              <a:defRPr/>
            </a:lvl6pPr>
            <a:lvl7pPr indent="-342900" lvl="6" marL="3200400" rtl="0" algn="l">
              <a:spcBef>
                <a:spcPts val="360"/>
              </a:spcBef>
              <a:spcAft>
                <a:spcPts val="0"/>
              </a:spcAft>
              <a:buClr>
                <a:srgbClr val="080808"/>
              </a:buClr>
              <a:buSzPts val="1800"/>
              <a:buChar char="•"/>
              <a:defRPr/>
            </a:lvl7pPr>
            <a:lvl8pPr indent="-342900" lvl="7" marL="3657600" rtl="0" algn="l">
              <a:spcBef>
                <a:spcPts val="360"/>
              </a:spcBef>
              <a:spcAft>
                <a:spcPts val="0"/>
              </a:spcAft>
              <a:buClr>
                <a:srgbClr val="080808"/>
              </a:buClr>
              <a:buSzPts val="1800"/>
              <a:buChar char="•"/>
              <a:defRPr/>
            </a:lvl8pPr>
            <a:lvl9pPr indent="-342900" lvl="8" marL="4114800" rtl="0" algn="l">
              <a:spcBef>
                <a:spcPts val="360"/>
              </a:spcBef>
              <a:spcAft>
                <a:spcPts val="0"/>
              </a:spcAft>
              <a:buClr>
                <a:srgbClr val="080808"/>
              </a:buClr>
              <a:buSzPts val="1800"/>
              <a:buChar char="•"/>
              <a:defRPr/>
            </a:lvl9pPr>
          </a:lstStyle>
          <a:p/>
        </p:txBody>
      </p:sp>
      <p:sp>
        <p:nvSpPr>
          <p:cNvPr id="149" name="Google Shape;149;g271737cc45c_0_857"/>
          <p:cNvSpPr txBox="1"/>
          <p:nvPr>
            <p:ph idx="12" type="sldNum"/>
          </p:nvPr>
        </p:nvSpPr>
        <p:spPr>
          <a:xfrm>
            <a:off x="10112947" y="6622305"/>
            <a:ext cx="649500" cy="138600"/>
          </a:xfrm>
          <a:prstGeom prst="rect">
            <a:avLst/>
          </a:prstGeom>
          <a:noFill/>
          <a:ln>
            <a:noFill/>
          </a:ln>
        </p:spPr>
        <p:txBody>
          <a:bodyPr anchorCtr="0" anchor="t" bIns="0" lIns="0" spcFirstLastPara="1" rIns="0" wrap="square" tIns="0">
            <a:spAutoFit/>
          </a:bodyPr>
          <a:lstStyle>
            <a:lvl1pPr indent="0" lvl="0" marL="0" marR="0" rtl="0" algn="l">
              <a:spcBef>
                <a:spcPts val="0"/>
              </a:spcBef>
              <a:buNone/>
              <a:defRPr sz="900">
                <a:solidFill>
                  <a:srgbClr val="8C8976"/>
                </a:solidFill>
                <a:latin typeface="Arial"/>
                <a:ea typeface="Arial"/>
                <a:cs typeface="Arial"/>
                <a:sym typeface="Arial"/>
              </a:defRPr>
            </a:lvl1pPr>
            <a:lvl2pPr indent="0" lvl="1" marL="0" marR="0" rtl="0" algn="l">
              <a:spcBef>
                <a:spcPts val="0"/>
              </a:spcBef>
              <a:buNone/>
              <a:defRPr sz="900">
                <a:solidFill>
                  <a:srgbClr val="8C8976"/>
                </a:solidFill>
                <a:latin typeface="Arial"/>
                <a:ea typeface="Arial"/>
                <a:cs typeface="Arial"/>
                <a:sym typeface="Arial"/>
              </a:defRPr>
            </a:lvl2pPr>
            <a:lvl3pPr indent="0" lvl="2" marL="0" marR="0" rtl="0" algn="l">
              <a:spcBef>
                <a:spcPts val="0"/>
              </a:spcBef>
              <a:buNone/>
              <a:defRPr sz="900">
                <a:solidFill>
                  <a:srgbClr val="8C8976"/>
                </a:solidFill>
                <a:latin typeface="Arial"/>
                <a:ea typeface="Arial"/>
                <a:cs typeface="Arial"/>
                <a:sym typeface="Arial"/>
              </a:defRPr>
            </a:lvl3pPr>
            <a:lvl4pPr indent="0" lvl="3" marL="0" marR="0" rtl="0" algn="l">
              <a:spcBef>
                <a:spcPts val="0"/>
              </a:spcBef>
              <a:buNone/>
              <a:defRPr sz="900">
                <a:solidFill>
                  <a:srgbClr val="8C8976"/>
                </a:solidFill>
                <a:latin typeface="Arial"/>
                <a:ea typeface="Arial"/>
                <a:cs typeface="Arial"/>
                <a:sym typeface="Arial"/>
              </a:defRPr>
            </a:lvl4pPr>
            <a:lvl5pPr indent="0" lvl="4" marL="0" marR="0" rtl="0" algn="l">
              <a:spcBef>
                <a:spcPts val="0"/>
              </a:spcBef>
              <a:buNone/>
              <a:defRPr sz="900">
                <a:solidFill>
                  <a:srgbClr val="8C8976"/>
                </a:solidFill>
                <a:latin typeface="Arial"/>
                <a:ea typeface="Arial"/>
                <a:cs typeface="Arial"/>
                <a:sym typeface="Arial"/>
              </a:defRPr>
            </a:lvl5pPr>
            <a:lvl6pPr indent="0" lvl="5" marL="0" marR="0" rtl="0" algn="l">
              <a:spcBef>
                <a:spcPts val="0"/>
              </a:spcBef>
              <a:buNone/>
              <a:defRPr sz="900">
                <a:solidFill>
                  <a:srgbClr val="8C8976"/>
                </a:solidFill>
                <a:latin typeface="Arial"/>
                <a:ea typeface="Arial"/>
                <a:cs typeface="Arial"/>
                <a:sym typeface="Arial"/>
              </a:defRPr>
            </a:lvl6pPr>
            <a:lvl7pPr indent="0" lvl="6" marL="0" marR="0" rtl="0" algn="l">
              <a:spcBef>
                <a:spcPts val="0"/>
              </a:spcBef>
              <a:buNone/>
              <a:defRPr sz="900">
                <a:solidFill>
                  <a:srgbClr val="8C8976"/>
                </a:solidFill>
                <a:latin typeface="Arial"/>
                <a:ea typeface="Arial"/>
                <a:cs typeface="Arial"/>
                <a:sym typeface="Arial"/>
              </a:defRPr>
            </a:lvl7pPr>
            <a:lvl8pPr indent="0" lvl="7" marL="0" marR="0" rtl="0" algn="l">
              <a:spcBef>
                <a:spcPts val="0"/>
              </a:spcBef>
              <a:buNone/>
              <a:defRPr sz="900">
                <a:solidFill>
                  <a:srgbClr val="8C8976"/>
                </a:solidFill>
                <a:latin typeface="Arial"/>
                <a:ea typeface="Arial"/>
                <a:cs typeface="Arial"/>
                <a:sym typeface="Arial"/>
              </a:defRPr>
            </a:lvl8pPr>
            <a:lvl9pPr indent="0" lvl="8" marL="0" marR="0" rtl="0" algn="l">
              <a:spcBef>
                <a:spcPts val="0"/>
              </a:spcBef>
              <a:buNone/>
              <a:defRPr sz="900">
                <a:solidFill>
                  <a:srgbClr val="8C8976"/>
                </a:solidFill>
                <a:latin typeface="Arial"/>
                <a:ea typeface="Arial"/>
                <a:cs typeface="Arial"/>
                <a:sym typeface="Arial"/>
              </a:defRPr>
            </a:lvl9pPr>
          </a:lstStyle>
          <a:p>
            <a:pPr indent="0" lvl="0" marL="0" rtl="0" algn="l">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p:cSld name="5_Comparison">
    <p:spTree>
      <p:nvGrpSpPr>
        <p:cNvPr id="30" name="Shape 30"/>
        <p:cNvGrpSpPr/>
        <p:nvPr/>
      </p:nvGrpSpPr>
      <p:grpSpPr>
        <a:xfrm>
          <a:off x="0" y="0"/>
          <a:ext cx="0" cy="0"/>
          <a:chOff x="0" y="0"/>
          <a:chExt cx="0" cy="0"/>
        </a:xfrm>
      </p:grpSpPr>
      <p:sp>
        <p:nvSpPr>
          <p:cNvPr id="31" name="Google Shape;31;p38"/>
          <p:cNvSpPr txBox="1"/>
          <p:nvPr>
            <p:ph type="ctrTitle"/>
          </p:nvPr>
        </p:nvSpPr>
        <p:spPr>
          <a:xfrm>
            <a:off x="776613" y="438461"/>
            <a:ext cx="10638774" cy="3877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 type="body"/>
          </p:nvPr>
        </p:nvSpPr>
        <p:spPr>
          <a:xfrm>
            <a:off x="776613" y="1817914"/>
            <a:ext cx="4935255" cy="4043136"/>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Clr>
                <a:schemeClr val="accent1"/>
              </a:buClr>
              <a:buSzPts val="2600"/>
              <a:buChar char="•"/>
              <a:defRPr b="0" i="0" sz="2600">
                <a:solidFill>
                  <a:schemeClr val="dk1"/>
                </a:solidFill>
                <a:latin typeface="Overpass Medium"/>
                <a:ea typeface="Overpass Medium"/>
                <a:cs typeface="Overpass Medium"/>
                <a:sym typeface="Overpass Medium"/>
              </a:defRPr>
            </a:lvl1pPr>
            <a:lvl2pPr indent="-393700" lvl="1" marL="9144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2pPr>
            <a:lvl3pPr indent="-393700" lvl="2" marL="13716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3pPr>
            <a:lvl4pPr indent="-393700" lvl="3" marL="18288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4pPr>
            <a:lvl5pPr indent="-393700" lvl="4" marL="22860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3" name="Google Shape;33;p38"/>
          <p:cNvSpPr txBox="1"/>
          <p:nvPr>
            <p:ph idx="2" type="body"/>
          </p:nvPr>
        </p:nvSpPr>
        <p:spPr>
          <a:xfrm>
            <a:off x="6484306" y="1817914"/>
            <a:ext cx="4935255" cy="4043136"/>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Clr>
                <a:schemeClr val="accent1"/>
              </a:buClr>
              <a:buSzPts val="2600"/>
              <a:buFont typeface="Arial"/>
              <a:buChar char="•"/>
              <a:defRPr b="0" i="0" sz="2600">
                <a:solidFill>
                  <a:schemeClr val="dk1"/>
                </a:solidFill>
                <a:latin typeface="Overpass Medium"/>
                <a:ea typeface="Overpass Medium"/>
                <a:cs typeface="Overpass Medium"/>
                <a:sym typeface="Overpass Medium"/>
              </a:defRPr>
            </a:lvl1pPr>
            <a:lvl2pPr indent="-393700" lvl="1" marL="9144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2pPr>
            <a:lvl3pPr indent="-393700" lvl="2" marL="13716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3pPr>
            <a:lvl4pPr indent="-393700" lvl="3" marL="18288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4pPr>
            <a:lvl5pPr indent="-393700" lvl="4" marL="22860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pic>
        <p:nvPicPr>
          <p:cNvPr id="34" name="Google Shape;34;p38"/>
          <p:cNvPicPr preferRelativeResize="0"/>
          <p:nvPr/>
        </p:nvPicPr>
        <p:blipFill rotWithShape="1">
          <a:blip r:embed="rId2">
            <a:alphaModFix/>
          </a:blip>
          <a:srcRect b="0" l="0" r="0" t="0"/>
          <a:stretch/>
        </p:blipFill>
        <p:spPr>
          <a:xfrm>
            <a:off x="11155241" y="6016680"/>
            <a:ext cx="734497" cy="738511"/>
          </a:xfrm>
          <a:prstGeom prst="rect">
            <a:avLst/>
          </a:prstGeom>
          <a:noFill/>
          <a:ln>
            <a:noFill/>
          </a:ln>
        </p:spPr>
      </p:pic>
      <p:sp>
        <p:nvSpPr>
          <p:cNvPr id="35" name="Google Shape;35;p38"/>
          <p:cNvSpPr txBox="1"/>
          <p:nvPr/>
        </p:nvSpPr>
        <p:spPr>
          <a:xfrm>
            <a:off x="486682" y="6385936"/>
            <a:ext cx="1044880" cy="14619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accent3"/>
        </a:solidFill>
      </p:bgPr>
    </p:bg>
    <p:spTree>
      <p:nvGrpSpPr>
        <p:cNvPr id="36" name="Shape 36"/>
        <p:cNvGrpSpPr/>
        <p:nvPr/>
      </p:nvGrpSpPr>
      <p:grpSpPr>
        <a:xfrm>
          <a:off x="0" y="0"/>
          <a:ext cx="0" cy="0"/>
          <a:chOff x="0" y="0"/>
          <a:chExt cx="0" cy="0"/>
        </a:xfrm>
      </p:grpSpPr>
      <p:pic>
        <p:nvPicPr>
          <p:cNvPr id="37" name="Google Shape;37;p34"/>
          <p:cNvPicPr preferRelativeResize="0"/>
          <p:nvPr/>
        </p:nvPicPr>
        <p:blipFill rotWithShape="1">
          <a:blip r:embed="rId2">
            <a:alphaModFix/>
          </a:blip>
          <a:srcRect b="0" l="0" r="0" t="0"/>
          <a:stretch/>
        </p:blipFill>
        <p:spPr>
          <a:xfrm>
            <a:off x="0" y="-64539"/>
            <a:ext cx="6193042" cy="7010400"/>
          </a:xfrm>
          <a:prstGeom prst="rect">
            <a:avLst/>
          </a:prstGeom>
          <a:noFill/>
          <a:ln>
            <a:noFill/>
          </a:ln>
        </p:spPr>
      </p:pic>
      <p:pic>
        <p:nvPicPr>
          <p:cNvPr id="38" name="Google Shape;38;p34"/>
          <p:cNvPicPr preferRelativeResize="0"/>
          <p:nvPr/>
        </p:nvPicPr>
        <p:blipFill rotWithShape="1">
          <a:blip r:embed="rId2">
            <a:alphaModFix/>
          </a:blip>
          <a:srcRect b="0" l="0" r="0" t="0"/>
          <a:stretch/>
        </p:blipFill>
        <p:spPr>
          <a:xfrm>
            <a:off x="6096000" y="-76200"/>
            <a:ext cx="6193042" cy="7010400"/>
          </a:xfrm>
          <a:prstGeom prst="rect">
            <a:avLst/>
          </a:prstGeom>
          <a:noFill/>
          <a:ln>
            <a:noFill/>
          </a:ln>
        </p:spPr>
      </p:pic>
      <p:sp>
        <p:nvSpPr>
          <p:cNvPr id="39" name="Google Shape;39;p34"/>
          <p:cNvSpPr txBox="1"/>
          <p:nvPr>
            <p:ph type="ctrTitle"/>
          </p:nvPr>
        </p:nvSpPr>
        <p:spPr>
          <a:xfrm>
            <a:off x="776613" y="3156771"/>
            <a:ext cx="8742169" cy="720197"/>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4"/>
          <p:cNvSpPr txBox="1"/>
          <p:nvPr>
            <p:ph idx="1" type="subTitle"/>
          </p:nvPr>
        </p:nvSpPr>
        <p:spPr>
          <a:xfrm>
            <a:off x="776613" y="4159070"/>
            <a:ext cx="9144000" cy="29444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1" name="Google Shape;41;p34"/>
          <p:cNvSpPr txBox="1"/>
          <p:nvPr/>
        </p:nvSpPr>
        <p:spPr>
          <a:xfrm>
            <a:off x="486682" y="6351168"/>
            <a:ext cx="1044880" cy="14619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42" name="Google Shape;42;p34"/>
          <p:cNvPicPr preferRelativeResize="0"/>
          <p:nvPr/>
        </p:nvPicPr>
        <p:blipFill rotWithShape="1">
          <a:blip r:embed="rId3">
            <a:alphaModFix/>
          </a:blip>
          <a:srcRect b="0" l="0" r="0" t="0"/>
          <a:stretch/>
        </p:blipFill>
        <p:spPr>
          <a:xfrm>
            <a:off x="10985327" y="5632594"/>
            <a:ext cx="864768" cy="8647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solidFill>
          <a:schemeClr val="lt1"/>
        </a:solidFill>
      </p:bgPr>
    </p:bg>
    <p:spTree>
      <p:nvGrpSpPr>
        <p:cNvPr id="43" name="Shape 43"/>
        <p:cNvGrpSpPr/>
        <p:nvPr/>
      </p:nvGrpSpPr>
      <p:grpSpPr>
        <a:xfrm>
          <a:off x="0" y="0"/>
          <a:ext cx="0" cy="0"/>
          <a:chOff x="0" y="0"/>
          <a:chExt cx="0" cy="0"/>
        </a:xfrm>
      </p:grpSpPr>
      <p:sp>
        <p:nvSpPr>
          <p:cNvPr id="44" name="Google Shape;44;p35"/>
          <p:cNvSpPr/>
          <p:nvPr>
            <p:ph idx="2" type="pic"/>
          </p:nvPr>
        </p:nvSpPr>
        <p:spPr>
          <a:xfrm>
            <a:off x="0" y="0"/>
            <a:ext cx="6858000" cy="6858000"/>
          </a:xfrm>
          <a:prstGeom prst="rect">
            <a:avLst/>
          </a:prstGeom>
          <a:solidFill>
            <a:schemeClr val="lt1"/>
          </a:solidFill>
          <a:ln>
            <a:noFill/>
          </a:ln>
        </p:spPr>
      </p:sp>
      <p:pic>
        <p:nvPicPr>
          <p:cNvPr id="45" name="Google Shape;45;p35"/>
          <p:cNvPicPr preferRelativeResize="0"/>
          <p:nvPr/>
        </p:nvPicPr>
        <p:blipFill rotWithShape="1">
          <a:blip r:embed="rId2">
            <a:alphaModFix/>
          </a:blip>
          <a:srcRect b="0" l="0" r="0" t="0"/>
          <a:stretch/>
        </p:blipFill>
        <p:spPr>
          <a:xfrm>
            <a:off x="11155241" y="6016680"/>
            <a:ext cx="734497" cy="738511"/>
          </a:xfrm>
          <a:prstGeom prst="rect">
            <a:avLst/>
          </a:prstGeom>
          <a:noFill/>
          <a:ln>
            <a:noFill/>
          </a:ln>
        </p:spPr>
      </p:pic>
      <p:sp>
        <p:nvSpPr>
          <p:cNvPr id="46" name="Google Shape;46;p35"/>
          <p:cNvSpPr txBox="1"/>
          <p:nvPr/>
        </p:nvSpPr>
        <p:spPr>
          <a:xfrm>
            <a:off x="486682" y="6385936"/>
            <a:ext cx="1044880" cy="14619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lt1"/>
        </a:solidFill>
      </p:bgPr>
    </p:bg>
    <p:spTree>
      <p:nvGrpSpPr>
        <p:cNvPr id="47" name="Shape 47"/>
        <p:cNvGrpSpPr/>
        <p:nvPr/>
      </p:nvGrpSpPr>
      <p:grpSpPr>
        <a:xfrm>
          <a:off x="0" y="0"/>
          <a:ext cx="0" cy="0"/>
          <a:chOff x="0" y="0"/>
          <a:chExt cx="0" cy="0"/>
        </a:xfrm>
      </p:grpSpPr>
      <p:sp>
        <p:nvSpPr>
          <p:cNvPr id="48" name="Google Shape;48;p37"/>
          <p:cNvSpPr/>
          <p:nvPr/>
        </p:nvSpPr>
        <p:spPr>
          <a:xfrm>
            <a:off x="-9396" y="-45302"/>
            <a:ext cx="6858000" cy="6934200"/>
          </a:xfrm>
          <a:prstGeom prst="rect">
            <a:avLst/>
          </a:prstGeom>
          <a:blipFill rotWithShape="1">
            <a:blip r:embed="rId2">
              <a:alphaModFix/>
            </a:blip>
            <a:stretch>
              <a:fillRect b="35324" l="131"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37"/>
          <p:cNvSpPr/>
          <p:nvPr/>
        </p:nvSpPr>
        <p:spPr>
          <a:xfrm>
            <a:off x="0" y="3429000"/>
            <a:ext cx="68580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0" name="Google Shape;50;p37"/>
          <p:cNvPicPr preferRelativeResize="0"/>
          <p:nvPr/>
        </p:nvPicPr>
        <p:blipFill rotWithShape="1">
          <a:blip r:embed="rId3">
            <a:alphaModFix amt="50000"/>
          </a:blip>
          <a:srcRect b="0" l="0" r="0" t="0"/>
          <a:stretch/>
        </p:blipFill>
        <p:spPr>
          <a:xfrm rot="5400000">
            <a:off x="246883" y="3020321"/>
            <a:ext cx="6193042" cy="7010400"/>
          </a:xfrm>
          <a:prstGeom prst="rect">
            <a:avLst/>
          </a:prstGeom>
          <a:noFill/>
          <a:ln>
            <a:noFill/>
          </a:ln>
        </p:spPr>
      </p:pic>
      <p:sp>
        <p:nvSpPr>
          <p:cNvPr id="51" name="Google Shape;51;p37"/>
          <p:cNvSpPr/>
          <p:nvPr>
            <p:ph idx="2" type="pic"/>
          </p:nvPr>
        </p:nvSpPr>
        <p:spPr>
          <a:xfrm>
            <a:off x="778806" y="781000"/>
            <a:ext cx="5281597" cy="5281597"/>
          </a:xfrm>
          <a:prstGeom prst="rect">
            <a:avLst/>
          </a:prstGeom>
          <a:solidFill>
            <a:schemeClr val="accent4"/>
          </a:solidFill>
          <a:ln>
            <a:noFill/>
          </a:ln>
        </p:spPr>
      </p:sp>
      <p:sp>
        <p:nvSpPr>
          <p:cNvPr id="52" name="Google Shape;52;p37"/>
          <p:cNvSpPr txBox="1"/>
          <p:nvPr/>
        </p:nvSpPr>
        <p:spPr>
          <a:xfrm>
            <a:off x="486682" y="6351168"/>
            <a:ext cx="1044880" cy="14619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53" name="Google Shape;53;p37"/>
          <p:cNvPicPr preferRelativeResize="0"/>
          <p:nvPr/>
        </p:nvPicPr>
        <p:blipFill rotWithShape="1">
          <a:blip r:embed="rId4">
            <a:alphaModFix/>
          </a:blip>
          <a:srcRect b="0" l="0" r="0" t="0"/>
          <a:stretch/>
        </p:blipFill>
        <p:spPr>
          <a:xfrm>
            <a:off x="11155241" y="6016680"/>
            <a:ext cx="734497" cy="73851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3_Title and Content">
    <p:bg>
      <p:bgPr>
        <a:solidFill>
          <a:schemeClr val="accent3"/>
        </a:solidFill>
      </p:bgPr>
    </p:bg>
    <p:spTree>
      <p:nvGrpSpPr>
        <p:cNvPr id="54" name="Shape 54"/>
        <p:cNvGrpSpPr/>
        <p:nvPr/>
      </p:nvGrpSpPr>
      <p:grpSpPr>
        <a:xfrm>
          <a:off x="0" y="0"/>
          <a:ext cx="0" cy="0"/>
          <a:chOff x="0" y="0"/>
          <a:chExt cx="0" cy="0"/>
        </a:xfrm>
      </p:grpSpPr>
      <p:grpSp>
        <p:nvGrpSpPr>
          <p:cNvPr id="55" name="Google Shape;55;p48"/>
          <p:cNvGrpSpPr/>
          <p:nvPr/>
        </p:nvGrpSpPr>
        <p:grpSpPr>
          <a:xfrm>
            <a:off x="-106018" y="-70757"/>
            <a:ext cx="12395060" cy="7081157"/>
            <a:chOff x="-106018" y="-55680"/>
            <a:chExt cx="12395060" cy="7081157"/>
          </a:xfrm>
        </p:grpSpPr>
        <p:pic>
          <p:nvPicPr>
            <p:cNvPr id="56" name="Google Shape;56;p48"/>
            <p:cNvPicPr preferRelativeResize="0"/>
            <p:nvPr/>
          </p:nvPicPr>
          <p:blipFill rotWithShape="1">
            <a:blip r:embed="rId2">
              <a:alphaModFix/>
            </a:blip>
            <a:srcRect b="0" l="0" r="0" t="0"/>
            <a:stretch/>
          </p:blipFill>
          <p:spPr>
            <a:xfrm>
              <a:off x="6096000" y="15077"/>
              <a:ext cx="6193042" cy="7010400"/>
            </a:xfrm>
            <a:prstGeom prst="rect">
              <a:avLst/>
            </a:prstGeom>
            <a:noFill/>
            <a:ln>
              <a:noFill/>
            </a:ln>
          </p:spPr>
        </p:pic>
        <p:pic>
          <p:nvPicPr>
            <p:cNvPr id="57" name="Google Shape;57;p48"/>
            <p:cNvPicPr preferRelativeResize="0"/>
            <p:nvPr/>
          </p:nvPicPr>
          <p:blipFill rotWithShape="1">
            <a:blip r:embed="rId2">
              <a:alphaModFix/>
            </a:blip>
            <a:srcRect b="0" l="0" r="0" t="0"/>
            <a:stretch/>
          </p:blipFill>
          <p:spPr>
            <a:xfrm>
              <a:off x="-106018" y="-55680"/>
              <a:ext cx="6193042" cy="7010400"/>
            </a:xfrm>
            <a:prstGeom prst="rect">
              <a:avLst/>
            </a:prstGeom>
            <a:noFill/>
            <a:ln>
              <a:noFill/>
            </a:ln>
          </p:spPr>
        </p:pic>
      </p:grpSp>
      <p:sp>
        <p:nvSpPr>
          <p:cNvPr id="58" name="Google Shape;58;p48"/>
          <p:cNvSpPr txBox="1"/>
          <p:nvPr/>
        </p:nvSpPr>
        <p:spPr>
          <a:xfrm>
            <a:off x="486682" y="6351168"/>
            <a:ext cx="1044880" cy="14619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59" name="Google Shape;59;p48"/>
          <p:cNvPicPr preferRelativeResize="0"/>
          <p:nvPr/>
        </p:nvPicPr>
        <p:blipFill rotWithShape="1">
          <a:blip r:embed="rId3">
            <a:alphaModFix/>
          </a:blip>
          <a:srcRect b="0" l="0" r="0" t="0"/>
          <a:stretch/>
        </p:blipFill>
        <p:spPr>
          <a:xfrm>
            <a:off x="10985327" y="5632594"/>
            <a:ext cx="864768" cy="8647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3_Title and Content 2">
    <p:bg>
      <p:bgPr>
        <a:solidFill>
          <a:schemeClr val="accent4"/>
        </a:solidFill>
      </p:bgPr>
    </p:bg>
    <p:spTree>
      <p:nvGrpSpPr>
        <p:cNvPr id="60" name="Shape 60"/>
        <p:cNvGrpSpPr/>
        <p:nvPr/>
      </p:nvGrpSpPr>
      <p:grpSpPr>
        <a:xfrm>
          <a:off x="0" y="0"/>
          <a:ext cx="0" cy="0"/>
          <a:chOff x="0" y="0"/>
          <a:chExt cx="0" cy="0"/>
        </a:xfrm>
      </p:grpSpPr>
      <p:grpSp>
        <p:nvGrpSpPr>
          <p:cNvPr id="61" name="Google Shape;61;p53"/>
          <p:cNvGrpSpPr/>
          <p:nvPr/>
        </p:nvGrpSpPr>
        <p:grpSpPr>
          <a:xfrm>
            <a:off x="-106018" y="-70757"/>
            <a:ext cx="12395060" cy="7081157"/>
            <a:chOff x="-106018" y="-55680"/>
            <a:chExt cx="12395060" cy="7081157"/>
          </a:xfrm>
        </p:grpSpPr>
        <p:pic>
          <p:nvPicPr>
            <p:cNvPr id="62" name="Google Shape;62;p53"/>
            <p:cNvPicPr preferRelativeResize="0"/>
            <p:nvPr/>
          </p:nvPicPr>
          <p:blipFill rotWithShape="1">
            <a:blip r:embed="rId2">
              <a:alphaModFix/>
            </a:blip>
            <a:srcRect b="0" l="0" r="0" t="0"/>
            <a:stretch/>
          </p:blipFill>
          <p:spPr>
            <a:xfrm>
              <a:off x="6096000" y="15077"/>
              <a:ext cx="6193042" cy="7010400"/>
            </a:xfrm>
            <a:prstGeom prst="rect">
              <a:avLst/>
            </a:prstGeom>
            <a:noFill/>
            <a:ln>
              <a:noFill/>
            </a:ln>
          </p:spPr>
        </p:pic>
        <p:pic>
          <p:nvPicPr>
            <p:cNvPr id="63" name="Google Shape;63;p53"/>
            <p:cNvPicPr preferRelativeResize="0"/>
            <p:nvPr/>
          </p:nvPicPr>
          <p:blipFill rotWithShape="1">
            <a:blip r:embed="rId2">
              <a:alphaModFix/>
            </a:blip>
            <a:srcRect b="0" l="0" r="0" t="0"/>
            <a:stretch/>
          </p:blipFill>
          <p:spPr>
            <a:xfrm>
              <a:off x="-106018" y="-55680"/>
              <a:ext cx="6193042" cy="7010400"/>
            </a:xfrm>
            <a:prstGeom prst="rect">
              <a:avLst/>
            </a:prstGeom>
            <a:noFill/>
            <a:ln>
              <a:noFill/>
            </a:ln>
          </p:spPr>
        </p:pic>
      </p:grpSp>
      <p:sp>
        <p:nvSpPr>
          <p:cNvPr id="64" name="Google Shape;64;p53"/>
          <p:cNvSpPr txBox="1"/>
          <p:nvPr/>
        </p:nvSpPr>
        <p:spPr>
          <a:xfrm>
            <a:off x="486682" y="6351168"/>
            <a:ext cx="1044880" cy="14619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65" name="Google Shape;65;p53"/>
          <p:cNvPicPr preferRelativeResize="0"/>
          <p:nvPr/>
        </p:nvPicPr>
        <p:blipFill rotWithShape="1">
          <a:blip r:embed="rId3">
            <a:alphaModFix/>
          </a:blip>
          <a:srcRect b="0" l="0" r="0" t="0"/>
          <a:stretch/>
        </p:blipFill>
        <p:spPr>
          <a:xfrm>
            <a:off x="10985327" y="5632594"/>
            <a:ext cx="864768" cy="86476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66" name="Shape 66"/>
        <p:cNvGrpSpPr/>
        <p:nvPr/>
      </p:nvGrpSpPr>
      <p:grpSpPr>
        <a:xfrm>
          <a:off x="0" y="0"/>
          <a:ext cx="0" cy="0"/>
          <a:chOff x="0" y="0"/>
          <a:chExt cx="0" cy="0"/>
        </a:xfrm>
      </p:grpSpPr>
      <p:pic>
        <p:nvPicPr>
          <p:cNvPr id="67" name="Google Shape;67;p31"/>
          <p:cNvPicPr preferRelativeResize="0"/>
          <p:nvPr/>
        </p:nvPicPr>
        <p:blipFill rotWithShape="1">
          <a:blip r:embed="rId2">
            <a:alphaModFix/>
          </a:blip>
          <a:srcRect b="0" l="0" r="0" t="0"/>
          <a:stretch/>
        </p:blipFill>
        <p:spPr>
          <a:xfrm>
            <a:off x="-97042" y="8878"/>
            <a:ext cx="6193042" cy="7010400"/>
          </a:xfrm>
          <a:prstGeom prst="rect">
            <a:avLst/>
          </a:prstGeom>
          <a:noFill/>
          <a:ln>
            <a:noFill/>
          </a:ln>
        </p:spPr>
      </p:pic>
      <p:pic>
        <p:nvPicPr>
          <p:cNvPr id="68" name="Google Shape;68;p31"/>
          <p:cNvPicPr preferRelativeResize="0"/>
          <p:nvPr/>
        </p:nvPicPr>
        <p:blipFill rotWithShape="1">
          <a:blip r:embed="rId2">
            <a:alphaModFix/>
          </a:blip>
          <a:srcRect b="0" l="0" r="0" t="0"/>
          <a:stretch/>
        </p:blipFill>
        <p:spPr>
          <a:xfrm>
            <a:off x="6113951" y="0"/>
            <a:ext cx="6193042" cy="7010400"/>
          </a:xfrm>
          <a:prstGeom prst="rect">
            <a:avLst/>
          </a:prstGeom>
          <a:noFill/>
          <a:ln>
            <a:noFill/>
          </a:ln>
        </p:spPr>
      </p:pic>
      <p:sp>
        <p:nvSpPr>
          <p:cNvPr id="69" name="Google Shape;69;p31"/>
          <p:cNvSpPr txBox="1"/>
          <p:nvPr>
            <p:ph type="ctrTitle"/>
          </p:nvPr>
        </p:nvSpPr>
        <p:spPr>
          <a:xfrm>
            <a:off x="776613" y="2041067"/>
            <a:ext cx="10515600" cy="2326791"/>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5600"/>
              <a:buFont typeface="Inter"/>
              <a:buNone/>
              <a:defRPr b="0" i="0" sz="5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txBox="1"/>
          <p:nvPr>
            <p:ph idx="1" type="subTitle"/>
          </p:nvPr>
        </p:nvSpPr>
        <p:spPr>
          <a:xfrm>
            <a:off x="776613" y="4557561"/>
            <a:ext cx="9144000" cy="29444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rgbClr val="F39922"/>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1" name="Google Shape;71;p31"/>
          <p:cNvPicPr preferRelativeResize="0"/>
          <p:nvPr/>
        </p:nvPicPr>
        <p:blipFill rotWithShape="1">
          <a:blip r:embed="rId3">
            <a:alphaModFix/>
          </a:blip>
          <a:srcRect b="0" l="0" r="0" t="0"/>
          <a:stretch/>
        </p:blipFill>
        <p:spPr>
          <a:xfrm>
            <a:off x="10972800" y="5486400"/>
            <a:ext cx="1082127" cy="108212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3949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3949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hyperlink" Target="mailto:accelerator@redf.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mailto:accelerator@redf.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hyperlink" Target="mailto:accelerator@redf.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mailto:accelerator@redf.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mailto:accelerator@redf.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9.jpg"/><Relationship Id="rId4" Type="http://schemas.openxmlformats.org/officeDocument/2006/relationships/hyperlink" Target="mailto:accelerator@redf.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mailto:accelerator@redf.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mailto:accelerator@redf.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mailto:accelerator@redf.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jpg"/><Relationship Id="rId4" Type="http://schemas.openxmlformats.org/officeDocument/2006/relationships/hyperlink" Target="mailto:accelerator@redf.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hyperlink" Target="mailto:accelerator@redf.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hyperlink" Target="mailto:accelerator@redf.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hyperlink" Target="mailto:accelerator@redf.org" TargetMode="External"/><Relationship Id="rId4" Type="http://schemas.openxmlformats.org/officeDocument/2006/relationships/hyperlink" Target="mailto:accelerator@redf.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hyperlink" Target="mailto:accelerator@redf.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hyperlink" Target="mailto:accelerator@redf.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hyperlink" Target="mailto:accelerator@redf.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hyperlink" Target="mailto:accelerator@redf.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mailto:accelerator@redf.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27.jpg"/><Relationship Id="rId5" Type="http://schemas.openxmlformats.org/officeDocument/2006/relationships/image" Target="../media/image26.jpg"/><Relationship Id="rId6" Type="http://schemas.openxmlformats.org/officeDocument/2006/relationships/image" Target="../media/image15.jpg"/><Relationship Id="rId7" Type="http://schemas.openxmlformats.org/officeDocument/2006/relationships/image" Target="../media/image21.jpg"/><Relationship Id="rId8" Type="http://schemas.openxmlformats.org/officeDocument/2006/relationships/hyperlink" Target="mailto:accelerator@redf.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71737cc45c_0_46"/>
          <p:cNvSpPr txBox="1"/>
          <p:nvPr>
            <p:ph type="ctrTitle"/>
          </p:nvPr>
        </p:nvSpPr>
        <p:spPr>
          <a:xfrm>
            <a:off x="402150" y="3059550"/>
            <a:ext cx="10912200" cy="7389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US" sz="4800">
                <a:solidFill>
                  <a:srgbClr val="FFFEFE"/>
                </a:solidFill>
                <a:latin typeface="Impact"/>
                <a:ea typeface="Impact"/>
                <a:cs typeface="Impact"/>
                <a:sym typeface="Impact"/>
              </a:rPr>
              <a:t>REDF Accelera</a:t>
            </a:r>
            <a:r>
              <a:rPr lang="en-US" sz="4800">
                <a:solidFill>
                  <a:srgbClr val="FFFEFE"/>
                </a:solidFill>
                <a:latin typeface="Impact"/>
                <a:ea typeface="Impact"/>
                <a:cs typeface="Impact"/>
                <a:sym typeface="Impact"/>
              </a:rPr>
              <a:t>to</a:t>
            </a:r>
            <a:r>
              <a:rPr lang="en-US" sz="4800">
                <a:solidFill>
                  <a:srgbClr val="FFFEFE"/>
                </a:solidFill>
                <a:latin typeface="Impact"/>
                <a:ea typeface="Impact"/>
                <a:cs typeface="Impact"/>
                <a:sym typeface="Impact"/>
              </a:rPr>
              <a:t>r | Application Info Webinar</a:t>
            </a:r>
            <a:endParaRPr sz="4800">
              <a:latin typeface="Impact"/>
              <a:ea typeface="Impact"/>
              <a:cs typeface="Impact"/>
              <a:sym typeface="Impact"/>
            </a:endParaRPr>
          </a:p>
        </p:txBody>
      </p:sp>
      <p:sp>
        <p:nvSpPr>
          <p:cNvPr id="156" name="Google Shape;156;g271737cc45c_0_46"/>
          <p:cNvSpPr txBox="1"/>
          <p:nvPr/>
        </p:nvSpPr>
        <p:spPr>
          <a:xfrm>
            <a:off x="402150" y="620870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u="sng">
                <a:solidFill>
                  <a:schemeClr val="lt1"/>
                </a:solidFill>
                <a:hlinkClick r:id="rId3">
                  <a:extLst>
                    <a:ext uri="{A12FA001-AC4F-418D-AE19-62706E023703}">
                      <ahyp:hlinkClr val="tx"/>
                    </a:ext>
                  </a:extLst>
                </a:hlinkClick>
              </a:rPr>
              <a:t>accelerator@redf.org</a:t>
            </a:r>
            <a:endParaRPr sz="11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71737cc45c_0_287"/>
          <p:cNvSpPr/>
          <p:nvPr/>
        </p:nvSpPr>
        <p:spPr>
          <a:xfrm>
            <a:off x="2926533" y="1019325"/>
            <a:ext cx="8151000" cy="1656600"/>
          </a:xfrm>
          <a:prstGeom prst="rect">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36550" lvl="0" marL="457200" rtl="0" algn="l">
              <a:spcBef>
                <a:spcPts val="0"/>
              </a:spcBef>
              <a:spcAft>
                <a:spcPts val="0"/>
              </a:spcAft>
              <a:buClr>
                <a:schemeClr val="dk1"/>
              </a:buClr>
              <a:buSzPts val="1700"/>
              <a:buFont typeface="Overpass"/>
              <a:buChar char="●"/>
            </a:pPr>
            <a:r>
              <a:rPr lang="en-US" sz="1700">
                <a:solidFill>
                  <a:schemeClr val="dk1"/>
                </a:solidFill>
                <a:latin typeface="Overpass"/>
                <a:ea typeface="Overpass"/>
                <a:cs typeface="Overpass"/>
                <a:sym typeface="Overpass"/>
              </a:rPr>
              <a:t>5 month program</a:t>
            </a:r>
            <a:endParaRPr sz="1700">
              <a:solidFill>
                <a:schemeClr val="dk1"/>
              </a:solidFill>
              <a:latin typeface="Overpass"/>
              <a:ea typeface="Overpass"/>
              <a:cs typeface="Overpass"/>
              <a:sym typeface="Overpass"/>
            </a:endParaRPr>
          </a:p>
          <a:p>
            <a:pPr indent="-336550" lvl="0" marL="457200" rtl="0" algn="l">
              <a:spcBef>
                <a:spcPts val="0"/>
              </a:spcBef>
              <a:spcAft>
                <a:spcPts val="0"/>
              </a:spcAft>
              <a:buClr>
                <a:schemeClr val="dk1"/>
              </a:buClr>
              <a:buSzPts val="1700"/>
              <a:buFont typeface="Overpass"/>
              <a:buChar char="●"/>
            </a:pPr>
            <a:r>
              <a:rPr lang="en-US" sz="1700">
                <a:solidFill>
                  <a:schemeClr val="dk1"/>
                </a:solidFill>
                <a:latin typeface="Overpass"/>
                <a:ea typeface="Overpass"/>
                <a:cs typeface="Overpass"/>
                <a:sym typeface="Overpass"/>
              </a:rPr>
              <a:t>x</a:t>
            </a:r>
            <a:r>
              <a:rPr lang="en-US" sz="1700">
                <a:solidFill>
                  <a:schemeClr val="dk1"/>
                </a:solidFill>
                <a:latin typeface="Overpass"/>
                <a:ea typeface="Overpass"/>
                <a:cs typeface="Overpass"/>
                <a:sym typeface="Overpass"/>
              </a:rPr>
              <a:t>3 week long cohort program convenings. This week spans a</a:t>
            </a:r>
            <a:r>
              <a:rPr lang="en-US" sz="1700">
                <a:solidFill>
                  <a:schemeClr val="dk1"/>
                </a:solidFill>
                <a:latin typeface="Overpass"/>
                <a:ea typeface="Overpass"/>
                <a:cs typeface="Overpass"/>
                <a:sym typeface="Overpass"/>
              </a:rPr>
              <a:t> full work-week.</a:t>
            </a:r>
            <a:endParaRPr sz="1700">
              <a:solidFill>
                <a:schemeClr val="dk1"/>
              </a:solidFill>
              <a:latin typeface="Overpass"/>
              <a:ea typeface="Overpass"/>
              <a:cs typeface="Overpass"/>
              <a:sym typeface="Overpass"/>
            </a:endParaRPr>
          </a:p>
          <a:p>
            <a:pPr indent="-336550" lvl="0" marL="457200" rtl="0" algn="l">
              <a:spcBef>
                <a:spcPts val="0"/>
              </a:spcBef>
              <a:spcAft>
                <a:spcPts val="0"/>
              </a:spcAft>
              <a:buClr>
                <a:schemeClr val="dk1"/>
              </a:buClr>
              <a:buSzPts val="1700"/>
              <a:buFont typeface="Overpass"/>
              <a:buChar char="●"/>
            </a:pPr>
            <a:r>
              <a:rPr lang="en-US" sz="1700">
                <a:solidFill>
                  <a:schemeClr val="dk1"/>
                </a:solidFill>
                <a:latin typeface="Overpass"/>
                <a:ea typeface="Overpass"/>
                <a:cs typeface="Overpass"/>
                <a:sym typeface="Overpass"/>
              </a:rPr>
              <a:t>2-5 hour peer meetings a week in-between cohort program convenings.</a:t>
            </a:r>
            <a:endParaRPr>
              <a:latin typeface="Overpass"/>
              <a:ea typeface="Overpass"/>
              <a:cs typeface="Overpass"/>
              <a:sym typeface="Overpass"/>
            </a:endParaRPr>
          </a:p>
        </p:txBody>
      </p:sp>
      <p:sp>
        <p:nvSpPr>
          <p:cNvPr id="248" name="Google Shape;248;g271737cc45c_0_287"/>
          <p:cNvSpPr/>
          <p:nvPr/>
        </p:nvSpPr>
        <p:spPr>
          <a:xfrm>
            <a:off x="2926533" y="2874625"/>
            <a:ext cx="8151000" cy="1656600"/>
          </a:xfrm>
          <a:prstGeom prst="rect">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b="1" lang="en-US" sz="1700">
                <a:solidFill>
                  <a:schemeClr val="dk1"/>
                </a:solidFill>
                <a:latin typeface="Overpass"/>
                <a:ea typeface="Overpass"/>
                <a:cs typeface="Overpass"/>
                <a:sym typeface="Overpass"/>
              </a:rPr>
              <a:t>Business Model </a:t>
            </a:r>
            <a:r>
              <a:rPr lang="en-US" sz="1700">
                <a:solidFill>
                  <a:schemeClr val="dk1"/>
                </a:solidFill>
                <a:latin typeface="Overpass"/>
                <a:ea typeface="Overpass"/>
                <a:cs typeface="Overpass"/>
                <a:sym typeface="Overpass"/>
              </a:rPr>
              <a:t>- what you sell, how you sell it, who you sell it to</a:t>
            </a:r>
            <a:endParaRPr sz="1700">
              <a:solidFill>
                <a:schemeClr val="dk1"/>
              </a:solidFill>
              <a:latin typeface="Overpass"/>
              <a:ea typeface="Overpass"/>
              <a:cs typeface="Overpass"/>
              <a:sym typeface="Overpass"/>
            </a:endParaRPr>
          </a:p>
          <a:p>
            <a:pPr indent="-336550" lvl="0" marL="457200" rtl="0" algn="l">
              <a:spcBef>
                <a:spcPts val="0"/>
              </a:spcBef>
              <a:spcAft>
                <a:spcPts val="0"/>
              </a:spcAft>
              <a:buClr>
                <a:schemeClr val="dk1"/>
              </a:buClr>
              <a:buSzPts val="1700"/>
              <a:buChar char="●"/>
            </a:pPr>
            <a:r>
              <a:rPr b="1" lang="en-US" sz="1700">
                <a:solidFill>
                  <a:schemeClr val="dk1"/>
                </a:solidFill>
                <a:latin typeface="Overpass"/>
                <a:ea typeface="Overpass"/>
                <a:cs typeface="Overpass"/>
                <a:sym typeface="Overpass"/>
              </a:rPr>
              <a:t>Financial Management</a:t>
            </a:r>
            <a:r>
              <a:rPr lang="en-US" sz="1700">
                <a:solidFill>
                  <a:schemeClr val="dk1"/>
                </a:solidFill>
                <a:latin typeface="Overpass"/>
                <a:ea typeface="Overpass"/>
                <a:cs typeface="Overpass"/>
                <a:sym typeface="Overpass"/>
              </a:rPr>
              <a:t> - profits, expenses, levers for change, forecasting</a:t>
            </a:r>
            <a:endParaRPr sz="1700">
              <a:solidFill>
                <a:schemeClr val="dk1"/>
              </a:solidFill>
              <a:latin typeface="Overpass"/>
              <a:ea typeface="Overpass"/>
              <a:cs typeface="Overpass"/>
              <a:sym typeface="Overpass"/>
            </a:endParaRPr>
          </a:p>
          <a:p>
            <a:pPr indent="-336550" lvl="0" marL="457200" rtl="0" algn="l">
              <a:spcBef>
                <a:spcPts val="0"/>
              </a:spcBef>
              <a:spcAft>
                <a:spcPts val="0"/>
              </a:spcAft>
              <a:buClr>
                <a:schemeClr val="dk1"/>
              </a:buClr>
              <a:buSzPts val="1700"/>
              <a:buChar char="●"/>
            </a:pPr>
            <a:r>
              <a:rPr b="1" lang="en-US" sz="1700">
                <a:solidFill>
                  <a:schemeClr val="dk1"/>
                </a:solidFill>
                <a:latin typeface="Overpass"/>
                <a:ea typeface="Overpass"/>
                <a:cs typeface="Overpass"/>
                <a:sym typeface="Overpass"/>
              </a:rPr>
              <a:t>Employment Program</a:t>
            </a:r>
            <a:r>
              <a:rPr lang="en-US" sz="1700">
                <a:solidFill>
                  <a:schemeClr val="dk1"/>
                </a:solidFill>
                <a:latin typeface="Overpass"/>
                <a:ea typeface="Overpass"/>
                <a:cs typeface="Overpass"/>
                <a:sym typeface="Overpass"/>
              </a:rPr>
              <a:t> - strategy, measurement, partnerships</a:t>
            </a:r>
            <a:endParaRPr sz="1700">
              <a:solidFill>
                <a:schemeClr val="dk1"/>
              </a:solidFill>
              <a:latin typeface="Overpass"/>
              <a:ea typeface="Overpass"/>
              <a:cs typeface="Overpass"/>
              <a:sym typeface="Overpass"/>
            </a:endParaRPr>
          </a:p>
          <a:p>
            <a:pPr indent="-336550" lvl="0" marL="457200" rtl="0" algn="l">
              <a:spcBef>
                <a:spcPts val="0"/>
              </a:spcBef>
              <a:spcAft>
                <a:spcPts val="0"/>
              </a:spcAft>
              <a:buClr>
                <a:schemeClr val="dk1"/>
              </a:buClr>
              <a:buSzPts val="1700"/>
              <a:buChar char="●"/>
            </a:pPr>
            <a:r>
              <a:rPr b="1" lang="en-US" sz="1700">
                <a:solidFill>
                  <a:schemeClr val="dk1"/>
                </a:solidFill>
                <a:latin typeface="Overpass"/>
                <a:ea typeface="Overpass"/>
                <a:cs typeface="Overpass"/>
                <a:sym typeface="Overpass"/>
              </a:rPr>
              <a:t>Leadership Development</a:t>
            </a:r>
            <a:r>
              <a:rPr lang="en-US" sz="1700">
                <a:solidFill>
                  <a:schemeClr val="dk1"/>
                </a:solidFill>
                <a:latin typeface="Overpass"/>
                <a:ea typeface="Overpass"/>
                <a:cs typeface="Overpass"/>
                <a:sym typeface="Overpass"/>
              </a:rPr>
              <a:t>- experiment, plan, implement, communicate</a:t>
            </a:r>
            <a:endParaRPr sz="1700">
              <a:solidFill>
                <a:schemeClr val="dk1"/>
              </a:solidFill>
              <a:latin typeface="Overpass"/>
              <a:ea typeface="Overpass"/>
              <a:cs typeface="Overpass"/>
              <a:sym typeface="Overpass"/>
            </a:endParaRPr>
          </a:p>
          <a:p>
            <a:pPr indent="-336550" lvl="0" marL="457200" rtl="0" algn="l">
              <a:spcBef>
                <a:spcPts val="0"/>
              </a:spcBef>
              <a:spcAft>
                <a:spcPts val="0"/>
              </a:spcAft>
              <a:buClr>
                <a:schemeClr val="dk1"/>
              </a:buClr>
              <a:buSzPts val="1700"/>
              <a:buFont typeface="Overpass"/>
              <a:buChar char="●"/>
            </a:pPr>
            <a:r>
              <a:rPr b="1" lang="en-US" sz="1700">
                <a:solidFill>
                  <a:schemeClr val="dk1"/>
                </a:solidFill>
                <a:latin typeface="Overpass"/>
                <a:ea typeface="Overpass"/>
                <a:cs typeface="Overpass"/>
                <a:sym typeface="Overpass"/>
              </a:rPr>
              <a:t>Organizational</a:t>
            </a:r>
            <a:r>
              <a:rPr b="1" lang="en-US" sz="1700">
                <a:solidFill>
                  <a:schemeClr val="dk1"/>
                </a:solidFill>
                <a:latin typeface="Overpass"/>
                <a:ea typeface="Overpass"/>
                <a:cs typeface="Overpass"/>
                <a:sym typeface="Overpass"/>
              </a:rPr>
              <a:t> </a:t>
            </a:r>
            <a:r>
              <a:rPr b="1" lang="en-US" sz="1700">
                <a:solidFill>
                  <a:schemeClr val="dk1"/>
                </a:solidFill>
                <a:latin typeface="Overpass"/>
                <a:ea typeface="Overpass"/>
                <a:cs typeface="Overpass"/>
                <a:sym typeface="Overpass"/>
              </a:rPr>
              <a:t>Management</a:t>
            </a:r>
            <a:r>
              <a:rPr b="1" lang="en-US" sz="1700">
                <a:solidFill>
                  <a:schemeClr val="dk1"/>
                </a:solidFill>
                <a:latin typeface="Overpass"/>
                <a:ea typeface="Overpass"/>
                <a:cs typeface="Overpass"/>
                <a:sym typeface="Overpass"/>
              </a:rPr>
              <a:t> </a:t>
            </a:r>
            <a:r>
              <a:rPr lang="en-US" sz="1700">
                <a:solidFill>
                  <a:schemeClr val="dk1"/>
                </a:solidFill>
                <a:latin typeface="Overpass"/>
                <a:ea typeface="Overpass"/>
                <a:cs typeface="Overpass"/>
                <a:sym typeface="Overpass"/>
              </a:rPr>
              <a:t>- internal team capacity, company </a:t>
            </a:r>
            <a:r>
              <a:rPr lang="en-US" sz="1700">
                <a:solidFill>
                  <a:schemeClr val="dk1"/>
                </a:solidFill>
                <a:latin typeface="Overpass"/>
                <a:ea typeface="Overpass"/>
                <a:cs typeface="Overpass"/>
                <a:sym typeface="Overpass"/>
              </a:rPr>
              <a:t>culture</a:t>
            </a:r>
            <a:endParaRPr sz="1700">
              <a:solidFill>
                <a:schemeClr val="dk1"/>
              </a:solidFill>
              <a:latin typeface="Overpass"/>
              <a:ea typeface="Overpass"/>
              <a:cs typeface="Overpass"/>
              <a:sym typeface="Overpass"/>
            </a:endParaRPr>
          </a:p>
        </p:txBody>
      </p:sp>
      <p:sp>
        <p:nvSpPr>
          <p:cNvPr id="249" name="Google Shape;249;g271737cc45c_0_287"/>
          <p:cNvSpPr/>
          <p:nvPr/>
        </p:nvSpPr>
        <p:spPr>
          <a:xfrm>
            <a:off x="2926525" y="4676925"/>
            <a:ext cx="8151000" cy="1656600"/>
          </a:xfrm>
          <a:prstGeom prst="rect">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36550" lvl="0" marL="457200" rtl="0" algn="l">
              <a:spcBef>
                <a:spcPts val="0"/>
              </a:spcBef>
              <a:spcAft>
                <a:spcPts val="0"/>
              </a:spcAft>
              <a:buClr>
                <a:schemeClr val="dk1"/>
              </a:buClr>
              <a:buSzPts val="1700"/>
              <a:buFont typeface="Overpass"/>
              <a:buChar char="●"/>
            </a:pPr>
            <a:r>
              <a:rPr lang="en-US" sz="1700">
                <a:solidFill>
                  <a:schemeClr val="dk1"/>
                </a:solidFill>
                <a:latin typeface="Overpass"/>
                <a:ea typeface="Overpass"/>
                <a:cs typeface="Overpass"/>
                <a:sym typeface="Overpass"/>
              </a:rPr>
              <a:t>A cohort of 18 ESE Leaders from across the US</a:t>
            </a:r>
            <a:endParaRPr sz="1700">
              <a:solidFill>
                <a:schemeClr val="dk1"/>
              </a:solidFill>
              <a:latin typeface="Overpass"/>
              <a:ea typeface="Overpass"/>
              <a:cs typeface="Overpass"/>
              <a:sym typeface="Overpass"/>
            </a:endParaRPr>
          </a:p>
          <a:p>
            <a:pPr indent="-336550" lvl="0" marL="457200" rtl="0" algn="l">
              <a:spcBef>
                <a:spcPts val="0"/>
              </a:spcBef>
              <a:spcAft>
                <a:spcPts val="0"/>
              </a:spcAft>
              <a:buClr>
                <a:schemeClr val="dk1"/>
              </a:buClr>
              <a:buSzPts val="1700"/>
              <a:buFont typeface="Overpass"/>
              <a:buChar char="●"/>
            </a:pPr>
            <a:r>
              <a:rPr lang="en-US" sz="1700">
                <a:solidFill>
                  <a:schemeClr val="dk1"/>
                </a:solidFill>
                <a:latin typeface="Overpass"/>
                <a:ea typeface="Overpass"/>
                <a:cs typeface="Overpass"/>
                <a:sym typeface="Overpass"/>
              </a:rPr>
              <a:t>REDF staff, industry experts, coaches and consultants working in employment social enterprise</a:t>
            </a:r>
            <a:endParaRPr sz="1700">
              <a:solidFill>
                <a:schemeClr val="dk1"/>
              </a:solidFill>
              <a:latin typeface="Overpass"/>
              <a:ea typeface="Overpass"/>
              <a:cs typeface="Overpass"/>
              <a:sym typeface="Overpass"/>
            </a:endParaRPr>
          </a:p>
          <a:p>
            <a:pPr indent="-336550" lvl="0" marL="457200" rtl="0" algn="l">
              <a:spcBef>
                <a:spcPts val="0"/>
              </a:spcBef>
              <a:spcAft>
                <a:spcPts val="0"/>
              </a:spcAft>
              <a:buClr>
                <a:schemeClr val="dk1"/>
              </a:buClr>
              <a:buSzPts val="1700"/>
              <a:buFont typeface="Overpass"/>
              <a:buChar char="●"/>
            </a:pPr>
            <a:r>
              <a:rPr lang="en-US" sz="1700">
                <a:solidFill>
                  <a:schemeClr val="dk1"/>
                </a:solidFill>
                <a:latin typeface="Overpass"/>
                <a:ea typeface="Overpass"/>
                <a:cs typeface="Overpass"/>
                <a:sym typeface="Overpass"/>
              </a:rPr>
              <a:t>REDF’s network of over 150 social enterprises</a:t>
            </a:r>
            <a:endParaRPr>
              <a:latin typeface="Overpass"/>
              <a:ea typeface="Overpass"/>
              <a:cs typeface="Overpass"/>
              <a:sym typeface="Overpass"/>
            </a:endParaRPr>
          </a:p>
        </p:txBody>
      </p:sp>
      <p:sp>
        <p:nvSpPr>
          <p:cNvPr id="250" name="Google Shape;250;g271737cc45c_0_287"/>
          <p:cNvSpPr/>
          <p:nvPr/>
        </p:nvSpPr>
        <p:spPr>
          <a:xfrm>
            <a:off x="776625" y="1052450"/>
            <a:ext cx="1917900" cy="162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solidFill>
                  <a:schemeClr val="lt1"/>
                </a:solidFill>
                <a:latin typeface="Overpass"/>
                <a:ea typeface="Overpass"/>
                <a:cs typeface="Overpass"/>
                <a:sym typeface="Overpass"/>
              </a:rPr>
              <a:t>TIME </a:t>
            </a:r>
            <a:endParaRPr b="1">
              <a:solidFill>
                <a:schemeClr val="lt1"/>
              </a:solidFill>
              <a:latin typeface="Overpass"/>
              <a:ea typeface="Overpass"/>
              <a:cs typeface="Overpass"/>
              <a:sym typeface="Overpass"/>
            </a:endParaRPr>
          </a:p>
          <a:p>
            <a:pPr indent="0" lvl="0" marL="0" rtl="0" algn="ctr">
              <a:spcBef>
                <a:spcPts val="0"/>
              </a:spcBef>
              <a:spcAft>
                <a:spcPts val="0"/>
              </a:spcAft>
              <a:buClr>
                <a:schemeClr val="dk1"/>
              </a:buClr>
              <a:buSzPts val="1100"/>
              <a:buFont typeface="Arial"/>
              <a:buNone/>
            </a:pPr>
            <a:r>
              <a:rPr b="1" lang="en-US">
                <a:solidFill>
                  <a:schemeClr val="lt1"/>
                </a:solidFill>
                <a:latin typeface="Overpass"/>
                <a:ea typeface="Overpass"/>
                <a:cs typeface="Overpass"/>
                <a:sym typeface="Overpass"/>
              </a:rPr>
              <a:t>COMMITMENT</a:t>
            </a:r>
            <a:endParaRPr b="1">
              <a:solidFill>
                <a:schemeClr val="lt1"/>
              </a:solidFill>
              <a:latin typeface="Overpass"/>
              <a:ea typeface="Overpass"/>
              <a:cs typeface="Overpass"/>
              <a:sym typeface="Overpass"/>
            </a:endParaRPr>
          </a:p>
        </p:txBody>
      </p:sp>
      <p:sp>
        <p:nvSpPr>
          <p:cNvPr id="251" name="Google Shape;251;g271737cc45c_0_287"/>
          <p:cNvSpPr/>
          <p:nvPr/>
        </p:nvSpPr>
        <p:spPr>
          <a:xfrm>
            <a:off x="776625" y="2891125"/>
            <a:ext cx="1917900" cy="162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Overpass"/>
                <a:ea typeface="Overpass"/>
                <a:cs typeface="Overpass"/>
                <a:sym typeface="Overpass"/>
              </a:rPr>
              <a:t>CURRICULUM + PROGRAMMING</a:t>
            </a:r>
            <a:endParaRPr b="1">
              <a:solidFill>
                <a:schemeClr val="lt1"/>
              </a:solidFill>
              <a:latin typeface="Overpass"/>
              <a:ea typeface="Overpass"/>
              <a:cs typeface="Overpass"/>
              <a:sym typeface="Overpass"/>
            </a:endParaRPr>
          </a:p>
        </p:txBody>
      </p:sp>
      <p:sp>
        <p:nvSpPr>
          <p:cNvPr id="252" name="Google Shape;252;g271737cc45c_0_287"/>
          <p:cNvSpPr/>
          <p:nvPr/>
        </p:nvSpPr>
        <p:spPr>
          <a:xfrm>
            <a:off x="776625" y="4693425"/>
            <a:ext cx="1917900" cy="162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Overpass"/>
                <a:ea typeface="Overpass"/>
                <a:cs typeface="Overpass"/>
                <a:sym typeface="Overpass"/>
              </a:rPr>
              <a:t>NETWORK</a:t>
            </a:r>
            <a:endParaRPr b="1">
              <a:solidFill>
                <a:schemeClr val="lt1"/>
              </a:solidFill>
              <a:latin typeface="Overpass"/>
              <a:ea typeface="Overpass"/>
              <a:cs typeface="Overpass"/>
              <a:sym typeface="Overpass"/>
            </a:endParaRPr>
          </a:p>
        </p:txBody>
      </p:sp>
      <p:sp>
        <p:nvSpPr>
          <p:cNvPr id="253" name="Google Shape;253;g271737cc45c_0_287"/>
          <p:cNvSpPr txBox="1"/>
          <p:nvPr>
            <p:ph type="ctrTitle"/>
          </p:nvPr>
        </p:nvSpPr>
        <p:spPr>
          <a:xfrm>
            <a:off x="502563" y="287426"/>
            <a:ext cx="10638900" cy="6156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US" sz="4000">
                <a:latin typeface="Impact"/>
                <a:ea typeface="Impact"/>
                <a:cs typeface="Impact"/>
                <a:sym typeface="Impact"/>
              </a:rPr>
              <a:t>Accelerator Program Structure</a:t>
            </a:r>
            <a:endParaRPr sz="4000">
              <a:latin typeface="Impact"/>
              <a:ea typeface="Impact"/>
              <a:cs typeface="Impact"/>
              <a:sym typeface="Impact"/>
            </a:endParaRPr>
          </a:p>
        </p:txBody>
      </p:sp>
      <p:sp>
        <p:nvSpPr>
          <p:cNvPr id="254" name="Google Shape;254;g271737cc45c_0_287"/>
          <p:cNvSpPr txBox="1"/>
          <p:nvPr/>
        </p:nvSpPr>
        <p:spPr>
          <a:xfrm>
            <a:off x="776625" y="63511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rgbClr val="E75300"/>
                </a:solidFill>
                <a:hlinkClick r:id="rId3">
                  <a:extLst>
                    <a:ext uri="{A12FA001-AC4F-418D-AE19-62706E023703}">
                      <ahyp:hlinkClr val="tx"/>
                    </a:ext>
                  </a:extLst>
                </a:hlinkClick>
              </a:rPr>
              <a:t>accelerator@redf.org</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71737cc45c_0_342"/>
          <p:cNvSpPr txBox="1"/>
          <p:nvPr>
            <p:ph type="ctrTitle"/>
          </p:nvPr>
        </p:nvSpPr>
        <p:spPr>
          <a:xfrm>
            <a:off x="502563" y="287426"/>
            <a:ext cx="10638900" cy="6156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US" sz="4000">
                <a:latin typeface="Impact"/>
                <a:ea typeface="Impact"/>
                <a:cs typeface="Impact"/>
                <a:sym typeface="Impact"/>
              </a:rPr>
              <a:t>Accelerator Experience</a:t>
            </a:r>
            <a:endParaRPr sz="4000">
              <a:latin typeface="Impact"/>
              <a:ea typeface="Impact"/>
              <a:cs typeface="Impact"/>
              <a:sym typeface="Impact"/>
            </a:endParaRPr>
          </a:p>
        </p:txBody>
      </p:sp>
      <p:sp>
        <p:nvSpPr>
          <p:cNvPr id="261" name="Google Shape;261;g271737cc45c_0_342"/>
          <p:cNvSpPr txBox="1"/>
          <p:nvPr/>
        </p:nvSpPr>
        <p:spPr>
          <a:xfrm>
            <a:off x="426375" y="826825"/>
            <a:ext cx="10638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rgbClr val="595959"/>
                </a:solidFill>
                <a:latin typeface="Overpass"/>
                <a:ea typeface="Overpass"/>
                <a:cs typeface="Overpass"/>
                <a:sym typeface="Overpass"/>
              </a:rPr>
              <a:t>Described as a “mini-MBA,” our Accelerator includes 100+ hours of professional development tailored to the needs of ESE leaders. </a:t>
            </a:r>
            <a:endParaRPr sz="1700">
              <a:solidFill>
                <a:srgbClr val="595959"/>
              </a:solidFill>
              <a:latin typeface="Overpass"/>
              <a:ea typeface="Overpass"/>
              <a:cs typeface="Overpass"/>
              <a:sym typeface="Overpass"/>
            </a:endParaRPr>
          </a:p>
          <a:p>
            <a:pPr indent="0" lvl="0" marL="0" rtl="0" algn="l">
              <a:spcBef>
                <a:spcPts val="0"/>
              </a:spcBef>
              <a:spcAft>
                <a:spcPts val="0"/>
              </a:spcAft>
              <a:buNone/>
            </a:pPr>
            <a:r>
              <a:t/>
            </a:r>
            <a:endParaRPr sz="1700">
              <a:solidFill>
                <a:srgbClr val="595959"/>
              </a:solidFill>
              <a:latin typeface="Overpass"/>
              <a:ea typeface="Overpass"/>
              <a:cs typeface="Overpass"/>
              <a:sym typeface="Overpass"/>
            </a:endParaRPr>
          </a:p>
          <a:p>
            <a:pPr indent="0" lvl="0" marL="0" rtl="0" algn="l">
              <a:spcBef>
                <a:spcPts val="0"/>
              </a:spcBef>
              <a:spcAft>
                <a:spcPts val="0"/>
              </a:spcAft>
              <a:buNone/>
            </a:pPr>
            <a:r>
              <a:rPr lang="en-US" sz="1700">
                <a:solidFill>
                  <a:srgbClr val="595959"/>
                </a:solidFill>
                <a:latin typeface="Overpass"/>
                <a:ea typeface="Overpass"/>
                <a:cs typeface="Overpass"/>
                <a:sym typeface="Overpass"/>
              </a:rPr>
              <a:t>We want all leaders who participate in the REDF Accelerator to walk away with the following experience:  </a:t>
            </a:r>
            <a:endParaRPr sz="1700">
              <a:solidFill>
                <a:srgbClr val="595959"/>
              </a:solidFill>
              <a:latin typeface="Overpass"/>
              <a:ea typeface="Overpass"/>
              <a:cs typeface="Overpass"/>
              <a:sym typeface="Overpass"/>
            </a:endParaRPr>
          </a:p>
        </p:txBody>
      </p:sp>
      <p:sp>
        <p:nvSpPr>
          <p:cNvPr id="262" name="Google Shape;262;g271737cc45c_0_342"/>
          <p:cNvSpPr txBox="1"/>
          <p:nvPr/>
        </p:nvSpPr>
        <p:spPr>
          <a:xfrm>
            <a:off x="776625" y="6274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rgbClr val="E75300"/>
                </a:solidFill>
                <a:hlinkClick r:id="rId3">
                  <a:extLst>
                    <a:ext uri="{A12FA001-AC4F-418D-AE19-62706E023703}">
                      <ahyp:hlinkClr val="tx"/>
                    </a:ext>
                  </a:extLst>
                </a:hlinkClick>
              </a:rPr>
              <a:t>accelerator@redf.org</a:t>
            </a:r>
            <a:endParaRPr sz="1200"/>
          </a:p>
        </p:txBody>
      </p:sp>
      <p:sp>
        <p:nvSpPr>
          <p:cNvPr id="263" name="Google Shape;263;g271737cc45c_0_342"/>
          <p:cNvSpPr txBox="1"/>
          <p:nvPr/>
        </p:nvSpPr>
        <p:spPr>
          <a:xfrm>
            <a:off x="1081425" y="2134525"/>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solidFill>
                  <a:srgbClr val="E75300"/>
                </a:solidFill>
                <a:latin typeface="Overpass"/>
                <a:ea typeface="Overpass"/>
                <a:cs typeface="Overpass"/>
                <a:sym typeface="Overpass"/>
              </a:rPr>
              <a:t>Get Comfortable with Experimental Mindset</a:t>
            </a:r>
            <a:endParaRPr b="1" sz="1700">
              <a:solidFill>
                <a:srgbClr val="E75300"/>
              </a:solidFill>
              <a:latin typeface="Overpass"/>
              <a:ea typeface="Overpass"/>
              <a:cs typeface="Overpass"/>
              <a:sym typeface="Overpass"/>
            </a:endParaRPr>
          </a:p>
        </p:txBody>
      </p:sp>
      <p:sp>
        <p:nvSpPr>
          <p:cNvPr id="264" name="Google Shape;264;g271737cc45c_0_342"/>
          <p:cNvSpPr txBox="1"/>
          <p:nvPr/>
        </p:nvSpPr>
        <p:spPr>
          <a:xfrm>
            <a:off x="4664175" y="2138800"/>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solidFill>
                  <a:srgbClr val="E75300"/>
                </a:solidFill>
                <a:latin typeface="Overpass"/>
                <a:ea typeface="Overpass"/>
                <a:cs typeface="Overpass"/>
                <a:sym typeface="Overpass"/>
              </a:rPr>
              <a:t>Peer Learning &amp; </a:t>
            </a:r>
            <a:endParaRPr b="1" sz="1700">
              <a:solidFill>
                <a:srgbClr val="E75300"/>
              </a:solidFill>
              <a:latin typeface="Overpass"/>
              <a:ea typeface="Overpass"/>
              <a:cs typeface="Overpass"/>
              <a:sym typeface="Overpass"/>
            </a:endParaRPr>
          </a:p>
          <a:p>
            <a:pPr indent="0" lvl="0" marL="0" rtl="0" algn="ctr">
              <a:spcBef>
                <a:spcPts val="0"/>
              </a:spcBef>
              <a:spcAft>
                <a:spcPts val="0"/>
              </a:spcAft>
              <a:buNone/>
            </a:pPr>
            <a:r>
              <a:rPr b="1" lang="en-US" sz="1700">
                <a:solidFill>
                  <a:srgbClr val="E75300"/>
                </a:solidFill>
                <a:latin typeface="Overpass"/>
                <a:ea typeface="Overpass"/>
                <a:cs typeface="Overpass"/>
                <a:sym typeface="Overpass"/>
              </a:rPr>
              <a:t>Network Building</a:t>
            </a:r>
            <a:endParaRPr b="1" sz="1700">
              <a:solidFill>
                <a:srgbClr val="E75300"/>
              </a:solidFill>
              <a:latin typeface="Overpass"/>
              <a:ea typeface="Overpass"/>
              <a:cs typeface="Overpass"/>
              <a:sym typeface="Overpass"/>
            </a:endParaRPr>
          </a:p>
        </p:txBody>
      </p:sp>
      <p:sp>
        <p:nvSpPr>
          <p:cNvPr id="265" name="Google Shape;265;g271737cc45c_0_342"/>
          <p:cNvSpPr txBox="1"/>
          <p:nvPr/>
        </p:nvSpPr>
        <p:spPr>
          <a:xfrm>
            <a:off x="8545425" y="2138800"/>
            <a:ext cx="2403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solidFill>
                  <a:srgbClr val="E75300"/>
                </a:solidFill>
                <a:latin typeface="Overpass"/>
                <a:ea typeface="Overpass"/>
                <a:cs typeface="Overpass"/>
                <a:sym typeface="Overpass"/>
              </a:rPr>
              <a:t>Real Time Implementation</a:t>
            </a:r>
            <a:endParaRPr b="1" sz="1700">
              <a:solidFill>
                <a:srgbClr val="E75300"/>
              </a:solidFill>
              <a:latin typeface="Overpass"/>
              <a:ea typeface="Overpass"/>
              <a:cs typeface="Overpass"/>
              <a:sym typeface="Overpass"/>
            </a:endParaRPr>
          </a:p>
        </p:txBody>
      </p:sp>
      <p:sp>
        <p:nvSpPr>
          <p:cNvPr id="266" name="Google Shape;266;g271737cc45c_0_342"/>
          <p:cNvSpPr/>
          <p:nvPr/>
        </p:nvSpPr>
        <p:spPr>
          <a:xfrm>
            <a:off x="1256175" y="2853602"/>
            <a:ext cx="2650500" cy="3268800"/>
          </a:xfrm>
          <a:prstGeom prst="roundRect">
            <a:avLst>
              <a:gd fmla="val 16667" name="adj"/>
            </a:avLst>
          </a:prstGeom>
          <a:solidFill>
            <a:srgbClr val="009BD9">
              <a:alpha val="7549"/>
            </a:srgb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600">
                <a:solidFill>
                  <a:srgbClr val="383A34"/>
                </a:solidFill>
                <a:latin typeface="Overpass"/>
                <a:ea typeface="Overpass"/>
                <a:cs typeface="Overpass"/>
                <a:sym typeface="Overpass"/>
              </a:rPr>
              <a:t>Hone the ability to develop, test, and iterate ideas around </a:t>
            </a:r>
            <a:r>
              <a:rPr b="1" lang="en-US" sz="1600">
                <a:solidFill>
                  <a:srgbClr val="E75300"/>
                </a:solidFill>
                <a:latin typeface="Overpass"/>
                <a:ea typeface="Overpass"/>
                <a:cs typeface="Overpass"/>
                <a:sym typeface="Overpass"/>
              </a:rPr>
              <a:t>developing your business model</a:t>
            </a:r>
            <a:r>
              <a:rPr lang="en-US" sz="1600">
                <a:solidFill>
                  <a:srgbClr val="383A34"/>
                </a:solidFill>
                <a:latin typeface="Overpass"/>
                <a:ea typeface="Overpass"/>
                <a:cs typeface="Overpass"/>
                <a:sym typeface="Overpass"/>
              </a:rPr>
              <a:t> </a:t>
            </a:r>
            <a:endParaRPr sz="1600">
              <a:solidFill>
                <a:srgbClr val="383A34"/>
              </a:solidFill>
              <a:latin typeface="Overpass"/>
              <a:ea typeface="Overpass"/>
              <a:cs typeface="Overpass"/>
              <a:sym typeface="Overpass"/>
            </a:endParaRPr>
          </a:p>
          <a:p>
            <a:pPr indent="0" lvl="0" marL="0" rtl="0" algn="ctr">
              <a:spcBef>
                <a:spcPts val="0"/>
              </a:spcBef>
              <a:spcAft>
                <a:spcPts val="0"/>
              </a:spcAft>
              <a:buClr>
                <a:schemeClr val="dk1"/>
              </a:buClr>
              <a:buSzPts val="1100"/>
              <a:buFont typeface="Arial"/>
              <a:buNone/>
            </a:pPr>
            <a:r>
              <a:rPr lang="en-US" sz="1600">
                <a:solidFill>
                  <a:srgbClr val="383A34"/>
                </a:solidFill>
                <a:latin typeface="Overpass"/>
                <a:ea typeface="Overpass"/>
                <a:cs typeface="Overpass"/>
                <a:sym typeface="Overpass"/>
              </a:rPr>
              <a:t>and </a:t>
            </a:r>
            <a:endParaRPr sz="1600">
              <a:solidFill>
                <a:srgbClr val="383A34"/>
              </a:solidFill>
              <a:latin typeface="Overpass"/>
              <a:ea typeface="Overpass"/>
              <a:cs typeface="Overpass"/>
              <a:sym typeface="Overpass"/>
            </a:endParaRPr>
          </a:p>
          <a:p>
            <a:pPr indent="0" lvl="0" marL="0" rtl="0" algn="ctr">
              <a:spcBef>
                <a:spcPts val="0"/>
              </a:spcBef>
              <a:spcAft>
                <a:spcPts val="0"/>
              </a:spcAft>
              <a:buClr>
                <a:schemeClr val="dk1"/>
              </a:buClr>
              <a:buSzPts val="1100"/>
              <a:buFont typeface="Arial"/>
              <a:buNone/>
            </a:pPr>
            <a:r>
              <a:rPr b="1" lang="en-US" sz="1600">
                <a:solidFill>
                  <a:srgbClr val="E75300"/>
                </a:solidFill>
                <a:latin typeface="Overpass"/>
                <a:ea typeface="Overpass"/>
                <a:cs typeface="Overpass"/>
                <a:sym typeface="Overpass"/>
              </a:rPr>
              <a:t>increasing your program impact.</a:t>
            </a:r>
            <a:endParaRPr>
              <a:latin typeface="Overpass"/>
              <a:ea typeface="Overpass"/>
              <a:cs typeface="Overpass"/>
              <a:sym typeface="Overpass"/>
            </a:endParaRPr>
          </a:p>
        </p:txBody>
      </p:sp>
      <p:sp>
        <p:nvSpPr>
          <p:cNvPr id="267" name="Google Shape;267;g271737cc45c_0_342"/>
          <p:cNvSpPr/>
          <p:nvPr/>
        </p:nvSpPr>
        <p:spPr>
          <a:xfrm>
            <a:off x="4847250" y="2849326"/>
            <a:ext cx="2650500" cy="3268800"/>
          </a:xfrm>
          <a:prstGeom prst="roundRect">
            <a:avLst>
              <a:gd fmla="val 16667" name="adj"/>
            </a:avLst>
          </a:prstGeom>
          <a:solidFill>
            <a:srgbClr val="009BD9">
              <a:alpha val="7549"/>
            </a:srgb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rgbClr val="383A34"/>
                </a:solidFill>
                <a:latin typeface="Overpass"/>
                <a:ea typeface="Overpass"/>
                <a:cs typeface="Overpass"/>
                <a:sym typeface="Overpass"/>
              </a:rPr>
              <a:t>Participate in weekly assignments where you have the opportunity to </a:t>
            </a:r>
            <a:r>
              <a:rPr b="1" lang="en-US" sz="1600">
                <a:solidFill>
                  <a:srgbClr val="E75300"/>
                </a:solidFill>
                <a:latin typeface="Overpass"/>
                <a:ea typeface="Overpass"/>
                <a:cs typeface="Overpass"/>
                <a:sym typeface="Overpass"/>
              </a:rPr>
              <a:t>work with your cohort on current challenges in your organization</a:t>
            </a:r>
            <a:r>
              <a:rPr lang="en-US" sz="1600">
                <a:solidFill>
                  <a:srgbClr val="E75300"/>
                </a:solidFill>
                <a:latin typeface="Overpass"/>
                <a:ea typeface="Overpass"/>
                <a:cs typeface="Overpass"/>
                <a:sym typeface="Overpass"/>
              </a:rPr>
              <a:t> </a:t>
            </a:r>
            <a:r>
              <a:rPr lang="en-US" sz="1600">
                <a:solidFill>
                  <a:srgbClr val="383A34"/>
                </a:solidFill>
                <a:latin typeface="Overpass"/>
                <a:ea typeface="Overpass"/>
                <a:cs typeface="Overpass"/>
                <a:sym typeface="Overpass"/>
              </a:rPr>
              <a:t>and</a:t>
            </a:r>
            <a:endParaRPr sz="1600">
              <a:solidFill>
                <a:srgbClr val="383A34"/>
              </a:solidFill>
              <a:latin typeface="Overpass"/>
              <a:ea typeface="Overpass"/>
              <a:cs typeface="Overpass"/>
              <a:sym typeface="Overpass"/>
            </a:endParaRPr>
          </a:p>
          <a:p>
            <a:pPr indent="0" lvl="0" marL="0" rtl="0" algn="ctr">
              <a:spcBef>
                <a:spcPts val="0"/>
              </a:spcBef>
              <a:spcAft>
                <a:spcPts val="0"/>
              </a:spcAft>
              <a:buNone/>
            </a:pPr>
            <a:r>
              <a:rPr b="1" lang="en-US" sz="1600">
                <a:solidFill>
                  <a:srgbClr val="E75300"/>
                </a:solidFill>
                <a:latin typeface="Overpass"/>
                <a:ea typeface="Overpass"/>
                <a:cs typeface="Overpass"/>
                <a:sym typeface="Overpass"/>
              </a:rPr>
              <a:t>network with leadership coaches &amp; consultants </a:t>
            </a:r>
            <a:r>
              <a:rPr lang="en-US" sz="1600">
                <a:solidFill>
                  <a:srgbClr val="383A34"/>
                </a:solidFill>
                <a:latin typeface="Overpass"/>
                <a:ea typeface="Overpass"/>
                <a:cs typeface="Overpass"/>
                <a:sym typeface="Overpass"/>
              </a:rPr>
              <a:t>in the field</a:t>
            </a:r>
            <a:r>
              <a:rPr b="1" lang="en-US" sz="1600">
                <a:solidFill>
                  <a:srgbClr val="E75300"/>
                </a:solidFill>
                <a:latin typeface="Overpass"/>
                <a:ea typeface="Overpass"/>
                <a:cs typeface="Overpass"/>
                <a:sym typeface="Overpass"/>
              </a:rPr>
              <a:t>. </a:t>
            </a:r>
            <a:endParaRPr sz="1600">
              <a:solidFill>
                <a:srgbClr val="383A34"/>
              </a:solidFill>
              <a:latin typeface="Overpass"/>
              <a:ea typeface="Overpass"/>
              <a:cs typeface="Overpass"/>
              <a:sym typeface="Overpass"/>
            </a:endParaRPr>
          </a:p>
        </p:txBody>
      </p:sp>
      <p:sp>
        <p:nvSpPr>
          <p:cNvPr id="268" name="Google Shape;268;g271737cc45c_0_342"/>
          <p:cNvSpPr/>
          <p:nvPr/>
        </p:nvSpPr>
        <p:spPr>
          <a:xfrm>
            <a:off x="8421675" y="2849326"/>
            <a:ext cx="2650500" cy="3268800"/>
          </a:xfrm>
          <a:prstGeom prst="roundRect">
            <a:avLst>
              <a:gd fmla="val 16667" name="adj"/>
            </a:avLst>
          </a:prstGeom>
          <a:solidFill>
            <a:srgbClr val="009BD9">
              <a:alpha val="7549"/>
            </a:srgb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rgbClr val="383A34"/>
                </a:solidFill>
                <a:latin typeface="Overpass"/>
                <a:ea typeface="Overpass"/>
                <a:cs typeface="Overpass"/>
                <a:sym typeface="Overpass"/>
              </a:rPr>
              <a:t>Many of the </a:t>
            </a:r>
            <a:r>
              <a:rPr b="1" lang="en-US" sz="1600">
                <a:solidFill>
                  <a:srgbClr val="E75300"/>
                </a:solidFill>
                <a:latin typeface="Overpass"/>
                <a:ea typeface="Overpass"/>
                <a:cs typeface="Overpass"/>
                <a:sym typeface="Overpass"/>
              </a:rPr>
              <a:t>tools and frameworks</a:t>
            </a:r>
            <a:r>
              <a:rPr lang="en-US" sz="1600">
                <a:solidFill>
                  <a:srgbClr val="383A34"/>
                </a:solidFill>
                <a:latin typeface="Overpass"/>
                <a:ea typeface="Overpass"/>
                <a:cs typeface="Overpass"/>
                <a:sym typeface="Overpass"/>
              </a:rPr>
              <a:t> shared we expect participants to </a:t>
            </a:r>
            <a:r>
              <a:rPr b="1" lang="en-US" sz="1600">
                <a:solidFill>
                  <a:srgbClr val="E75300"/>
                </a:solidFill>
                <a:latin typeface="Overpass"/>
                <a:ea typeface="Overpass"/>
                <a:cs typeface="Overpass"/>
                <a:sym typeface="Overpass"/>
              </a:rPr>
              <a:t>bring back to their organizations, implement, and share findings!</a:t>
            </a:r>
            <a:endParaRPr>
              <a:latin typeface="Overpass"/>
              <a:ea typeface="Overpass"/>
              <a:cs typeface="Overpass"/>
              <a:sym typeface="Overpas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g271737cc45c_0_292"/>
          <p:cNvPicPr preferRelativeResize="0"/>
          <p:nvPr/>
        </p:nvPicPr>
        <p:blipFill rotWithShape="1">
          <a:blip r:embed="rId3">
            <a:alphaModFix/>
          </a:blip>
          <a:srcRect b="0" l="21262" r="20769" t="18560"/>
          <a:stretch/>
        </p:blipFill>
        <p:spPr>
          <a:xfrm>
            <a:off x="351200" y="1673575"/>
            <a:ext cx="2445275" cy="4596349"/>
          </a:xfrm>
          <a:prstGeom prst="rect">
            <a:avLst/>
          </a:prstGeom>
          <a:noFill/>
          <a:ln>
            <a:noFill/>
          </a:ln>
        </p:spPr>
      </p:pic>
      <p:pic>
        <p:nvPicPr>
          <p:cNvPr id="275" name="Google Shape;275;g271737cc45c_0_292"/>
          <p:cNvPicPr preferRelativeResize="0"/>
          <p:nvPr/>
        </p:nvPicPr>
        <p:blipFill rotWithShape="1">
          <a:blip r:embed="rId3">
            <a:alphaModFix/>
          </a:blip>
          <a:srcRect b="0" l="21262" r="20769" t="18560"/>
          <a:stretch/>
        </p:blipFill>
        <p:spPr>
          <a:xfrm>
            <a:off x="2720275" y="1673575"/>
            <a:ext cx="2445275" cy="4596349"/>
          </a:xfrm>
          <a:prstGeom prst="rect">
            <a:avLst/>
          </a:prstGeom>
          <a:noFill/>
          <a:ln>
            <a:noFill/>
          </a:ln>
        </p:spPr>
      </p:pic>
      <p:pic>
        <p:nvPicPr>
          <p:cNvPr id="276" name="Google Shape;276;g271737cc45c_0_292"/>
          <p:cNvPicPr preferRelativeResize="0"/>
          <p:nvPr/>
        </p:nvPicPr>
        <p:blipFill rotWithShape="1">
          <a:blip r:embed="rId3">
            <a:alphaModFix/>
          </a:blip>
          <a:srcRect b="0" l="21262" r="20769" t="18560"/>
          <a:stretch/>
        </p:blipFill>
        <p:spPr>
          <a:xfrm>
            <a:off x="5006275" y="1673575"/>
            <a:ext cx="2445275" cy="4596349"/>
          </a:xfrm>
          <a:prstGeom prst="rect">
            <a:avLst/>
          </a:prstGeom>
          <a:noFill/>
          <a:ln>
            <a:noFill/>
          </a:ln>
        </p:spPr>
      </p:pic>
      <p:pic>
        <p:nvPicPr>
          <p:cNvPr id="277" name="Google Shape;277;g271737cc45c_0_292"/>
          <p:cNvPicPr preferRelativeResize="0"/>
          <p:nvPr/>
        </p:nvPicPr>
        <p:blipFill rotWithShape="1">
          <a:blip r:embed="rId3">
            <a:alphaModFix/>
          </a:blip>
          <a:srcRect b="0" l="21262" r="20769" t="18560"/>
          <a:stretch/>
        </p:blipFill>
        <p:spPr>
          <a:xfrm>
            <a:off x="7216075" y="1673575"/>
            <a:ext cx="2445275" cy="4596349"/>
          </a:xfrm>
          <a:prstGeom prst="rect">
            <a:avLst/>
          </a:prstGeom>
          <a:noFill/>
          <a:ln>
            <a:noFill/>
          </a:ln>
        </p:spPr>
      </p:pic>
      <p:sp>
        <p:nvSpPr>
          <p:cNvPr id="278" name="Google Shape;278;g271737cc45c_0_292"/>
          <p:cNvSpPr/>
          <p:nvPr/>
        </p:nvSpPr>
        <p:spPr>
          <a:xfrm>
            <a:off x="541700" y="1015700"/>
            <a:ext cx="2025900" cy="657900"/>
          </a:xfrm>
          <a:prstGeom prst="roundRect">
            <a:avLst>
              <a:gd fmla="val 16667" name="adj"/>
            </a:avLst>
          </a:prstGeom>
          <a:solidFill>
            <a:srgbClr val="080808"/>
          </a:solidFill>
          <a:ln cap="flat" cmpd="sng" w="9525">
            <a:solidFill>
              <a:srgbClr val="08080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solidFill>
                  <a:srgbClr val="FFFEFE"/>
                </a:solidFill>
              </a:rPr>
              <a:t>Business</a:t>
            </a:r>
            <a:endParaRPr sz="2900">
              <a:solidFill>
                <a:srgbClr val="FFFEFE"/>
              </a:solidFill>
            </a:endParaRPr>
          </a:p>
        </p:txBody>
      </p:sp>
      <p:sp>
        <p:nvSpPr>
          <p:cNvPr id="279" name="Google Shape;279;g271737cc45c_0_292"/>
          <p:cNvSpPr/>
          <p:nvPr/>
        </p:nvSpPr>
        <p:spPr>
          <a:xfrm>
            <a:off x="2656100" y="1015700"/>
            <a:ext cx="2445300" cy="657900"/>
          </a:xfrm>
          <a:prstGeom prst="roundRect">
            <a:avLst>
              <a:gd fmla="val 16667" name="adj"/>
            </a:avLst>
          </a:prstGeom>
          <a:solidFill>
            <a:srgbClr val="080808"/>
          </a:solidFill>
          <a:ln cap="flat" cmpd="sng" w="9525">
            <a:solidFill>
              <a:srgbClr val="08080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solidFill>
                  <a:srgbClr val="FFFEFE"/>
                </a:solidFill>
              </a:rPr>
              <a:t>Employment</a:t>
            </a:r>
            <a:endParaRPr sz="2900">
              <a:solidFill>
                <a:srgbClr val="FFFEFE"/>
              </a:solidFill>
            </a:endParaRPr>
          </a:p>
        </p:txBody>
      </p:sp>
      <p:sp>
        <p:nvSpPr>
          <p:cNvPr id="280" name="Google Shape;280;g271737cc45c_0_292"/>
          <p:cNvSpPr/>
          <p:nvPr/>
        </p:nvSpPr>
        <p:spPr>
          <a:xfrm>
            <a:off x="5237600" y="1015700"/>
            <a:ext cx="2025900" cy="657900"/>
          </a:xfrm>
          <a:prstGeom prst="roundRect">
            <a:avLst>
              <a:gd fmla="val 16667" name="adj"/>
            </a:avLst>
          </a:prstGeom>
          <a:solidFill>
            <a:srgbClr val="080808"/>
          </a:solidFill>
          <a:ln cap="flat" cmpd="sng" w="9525">
            <a:solidFill>
              <a:srgbClr val="08080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solidFill>
                  <a:srgbClr val="FFFEFE"/>
                </a:solidFill>
              </a:rPr>
              <a:t>Finances</a:t>
            </a:r>
            <a:endParaRPr sz="2900">
              <a:solidFill>
                <a:srgbClr val="FFFEFE"/>
              </a:solidFill>
            </a:endParaRPr>
          </a:p>
        </p:txBody>
      </p:sp>
      <p:sp>
        <p:nvSpPr>
          <p:cNvPr id="281" name="Google Shape;281;g271737cc45c_0_292"/>
          <p:cNvSpPr/>
          <p:nvPr/>
        </p:nvSpPr>
        <p:spPr>
          <a:xfrm>
            <a:off x="7399700" y="1015700"/>
            <a:ext cx="2025900" cy="657900"/>
          </a:xfrm>
          <a:prstGeom prst="roundRect">
            <a:avLst>
              <a:gd fmla="val 16667" name="adj"/>
            </a:avLst>
          </a:prstGeom>
          <a:solidFill>
            <a:srgbClr val="080808"/>
          </a:solidFill>
          <a:ln cap="flat" cmpd="sng" w="9525">
            <a:solidFill>
              <a:srgbClr val="08080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FEFE"/>
                </a:solidFill>
              </a:rPr>
              <a:t>Leadership</a:t>
            </a:r>
            <a:endParaRPr sz="2800">
              <a:solidFill>
                <a:srgbClr val="FFFEFE"/>
              </a:solidFill>
            </a:endParaRPr>
          </a:p>
        </p:txBody>
      </p:sp>
      <p:pic>
        <p:nvPicPr>
          <p:cNvPr id="282" name="Google Shape;282;g271737cc45c_0_292"/>
          <p:cNvPicPr preferRelativeResize="0"/>
          <p:nvPr/>
        </p:nvPicPr>
        <p:blipFill rotWithShape="1">
          <a:blip r:embed="rId3">
            <a:alphaModFix/>
          </a:blip>
          <a:srcRect b="0" l="21262" r="20769" t="18560"/>
          <a:stretch/>
        </p:blipFill>
        <p:spPr>
          <a:xfrm>
            <a:off x="9661625" y="1673575"/>
            <a:ext cx="2445275" cy="4596349"/>
          </a:xfrm>
          <a:prstGeom prst="rect">
            <a:avLst/>
          </a:prstGeom>
          <a:noFill/>
          <a:ln>
            <a:noFill/>
          </a:ln>
        </p:spPr>
      </p:pic>
      <p:sp>
        <p:nvSpPr>
          <p:cNvPr id="283" name="Google Shape;283;g271737cc45c_0_292"/>
          <p:cNvSpPr/>
          <p:nvPr/>
        </p:nvSpPr>
        <p:spPr>
          <a:xfrm>
            <a:off x="9616650" y="1015700"/>
            <a:ext cx="2445300" cy="657900"/>
          </a:xfrm>
          <a:prstGeom prst="roundRect">
            <a:avLst>
              <a:gd fmla="val 16667" name="adj"/>
            </a:avLst>
          </a:prstGeom>
          <a:solidFill>
            <a:srgbClr val="080808"/>
          </a:solidFill>
          <a:ln cap="flat" cmpd="sng" w="9525">
            <a:solidFill>
              <a:srgbClr val="08080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FEFE"/>
                </a:solidFill>
              </a:rPr>
              <a:t>Organization</a:t>
            </a:r>
            <a:endParaRPr sz="2800">
              <a:solidFill>
                <a:srgbClr val="FFFEFE"/>
              </a:solidFill>
            </a:endParaRPr>
          </a:p>
        </p:txBody>
      </p:sp>
      <p:sp>
        <p:nvSpPr>
          <p:cNvPr id="284" name="Google Shape;284;g271737cc45c_0_292"/>
          <p:cNvSpPr txBox="1"/>
          <p:nvPr>
            <p:ph idx="4294967295" type="ctrTitle"/>
          </p:nvPr>
        </p:nvSpPr>
        <p:spPr>
          <a:xfrm>
            <a:off x="502563" y="1350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Curriculum</a:t>
            </a:r>
            <a:r>
              <a:rPr lang="en-US" sz="4500">
                <a:latin typeface="Impact"/>
                <a:ea typeface="Impact"/>
                <a:cs typeface="Impact"/>
                <a:sym typeface="Impact"/>
              </a:rPr>
              <a:t> - 5 Pillars</a:t>
            </a:r>
            <a:endParaRPr sz="7100">
              <a:latin typeface="Impact"/>
              <a:ea typeface="Impact"/>
              <a:cs typeface="Impact"/>
              <a:sym typeface="Impac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71737cc45c_0_915"/>
          <p:cNvSpPr/>
          <p:nvPr/>
        </p:nvSpPr>
        <p:spPr>
          <a:xfrm>
            <a:off x="3334500" y="3150625"/>
            <a:ext cx="7114200" cy="20607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200">
                <a:solidFill>
                  <a:srgbClr val="006E96"/>
                </a:solidFill>
              </a:rPr>
              <a:t>Session Two</a:t>
            </a:r>
            <a:r>
              <a:rPr lang="en-US" sz="2200">
                <a:solidFill>
                  <a:srgbClr val="006E96"/>
                </a:solidFill>
              </a:rPr>
              <a:t> -</a:t>
            </a:r>
            <a:r>
              <a:rPr b="1" lang="en-US" sz="2200">
                <a:solidFill>
                  <a:srgbClr val="006E96"/>
                </a:solidFill>
              </a:rPr>
              <a:t>  </a:t>
            </a:r>
            <a:r>
              <a:rPr lang="en-US" sz="2200">
                <a:solidFill>
                  <a:srgbClr val="006E96"/>
                </a:solidFill>
              </a:rPr>
              <a:t>Lean Marketing Playbook</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Value Prop Canvas 	</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Messaging  	</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Customer Acquisition </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Website Audit</a:t>
            </a:r>
            <a:endParaRPr>
              <a:latin typeface="Calibri"/>
              <a:ea typeface="Calibri"/>
              <a:cs typeface="Calibri"/>
              <a:sym typeface="Calibri"/>
            </a:endParaRPr>
          </a:p>
        </p:txBody>
      </p:sp>
      <p:sp>
        <p:nvSpPr>
          <p:cNvPr id="291" name="Google Shape;291;g271737cc45c_0_915"/>
          <p:cNvSpPr/>
          <p:nvPr/>
        </p:nvSpPr>
        <p:spPr>
          <a:xfrm>
            <a:off x="3334500" y="5440350"/>
            <a:ext cx="7114200" cy="10389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Session One</a:t>
            </a:r>
            <a:r>
              <a:rPr lang="en-US" sz="2200">
                <a:solidFill>
                  <a:srgbClr val="006E96"/>
                </a:solidFill>
              </a:rPr>
              <a:t> - Business Model Canvas</a:t>
            </a:r>
            <a:endParaRPr>
              <a:latin typeface="Calibri"/>
              <a:ea typeface="Calibri"/>
              <a:cs typeface="Calibri"/>
              <a:sym typeface="Calibri"/>
            </a:endParaRPr>
          </a:p>
        </p:txBody>
      </p:sp>
      <p:sp>
        <p:nvSpPr>
          <p:cNvPr id="292" name="Google Shape;292;g271737cc45c_0_915"/>
          <p:cNvSpPr/>
          <p:nvPr/>
        </p:nvSpPr>
        <p:spPr>
          <a:xfrm>
            <a:off x="3334500" y="1393375"/>
            <a:ext cx="7114200" cy="14082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200">
                <a:solidFill>
                  <a:srgbClr val="006E96"/>
                </a:solidFill>
              </a:rPr>
              <a:t>Session Three</a:t>
            </a:r>
            <a:r>
              <a:rPr lang="en-US" sz="2200">
                <a:solidFill>
                  <a:srgbClr val="006E96"/>
                </a:solidFill>
              </a:rPr>
              <a:t> - Next Steps</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Risk Assessment</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Scaling Revenue </a:t>
            </a:r>
            <a:endParaRPr>
              <a:latin typeface="Calibri"/>
              <a:ea typeface="Calibri"/>
              <a:cs typeface="Calibri"/>
              <a:sym typeface="Calibri"/>
            </a:endParaRPr>
          </a:p>
        </p:txBody>
      </p:sp>
      <p:pic>
        <p:nvPicPr>
          <p:cNvPr id="293" name="Google Shape;293;g271737cc45c_0_915"/>
          <p:cNvPicPr preferRelativeResize="0"/>
          <p:nvPr/>
        </p:nvPicPr>
        <p:blipFill rotWithShape="1">
          <a:blip r:embed="rId3">
            <a:alphaModFix/>
          </a:blip>
          <a:srcRect b="0" l="21262" r="20769" t="18560"/>
          <a:stretch/>
        </p:blipFill>
        <p:spPr>
          <a:xfrm>
            <a:off x="334900" y="2051275"/>
            <a:ext cx="2445275" cy="4596349"/>
          </a:xfrm>
          <a:prstGeom prst="rect">
            <a:avLst/>
          </a:prstGeom>
          <a:noFill/>
          <a:ln>
            <a:noFill/>
          </a:ln>
        </p:spPr>
      </p:pic>
      <p:sp>
        <p:nvSpPr>
          <p:cNvPr id="294" name="Google Shape;294;g271737cc45c_0_915"/>
          <p:cNvSpPr/>
          <p:nvPr/>
        </p:nvSpPr>
        <p:spPr>
          <a:xfrm>
            <a:off x="334890" y="1393375"/>
            <a:ext cx="2445300" cy="657900"/>
          </a:xfrm>
          <a:prstGeom prst="roundRect">
            <a:avLst>
              <a:gd fmla="val 16667" name="adj"/>
            </a:avLst>
          </a:prstGeom>
          <a:solidFill>
            <a:srgbClr val="080808"/>
          </a:solidFill>
          <a:ln cap="flat" cmpd="sng" w="9525">
            <a:solidFill>
              <a:srgbClr val="08080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solidFill>
                  <a:srgbClr val="FFFEFE"/>
                </a:solidFill>
              </a:rPr>
              <a:t>Business</a:t>
            </a:r>
            <a:endParaRPr sz="2900">
              <a:solidFill>
                <a:srgbClr val="FFFEFE"/>
              </a:solidFill>
            </a:endParaRPr>
          </a:p>
        </p:txBody>
      </p:sp>
      <p:sp>
        <p:nvSpPr>
          <p:cNvPr id="295" name="Google Shape;295;g271737cc45c_0_915"/>
          <p:cNvSpPr txBox="1"/>
          <p:nvPr>
            <p:ph idx="4294967295" type="ctrTitle"/>
          </p:nvPr>
        </p:nvSpPr>
        <p:spPr>
          <a:xfrm>
            <a:off x="502563" y="1350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Curriculum - Business Model Development</a:t>
            </a:r>
            <a:endParaRPr sz="4500">
              <a:latin typeface="Impact"/>
              <a:ea typeface="Impact"/>
              <a:cs typeface="Impact"/>
              <a:sym typeface="Impact"/>
            </a:endParaRPr>
          </a:p>
        </p:txBody>
      </p:sp>
      <p:sp>
        <p:nvSpPr>
          <p:cNvPr id="296" name="Google Shape;296;g271737cc45c_0_915"/>
          <p:cNvSpPr/>
          <p:nvPr/>
        </p:nvSpPr>
        <p:spPr>
          <a:xfrm>
            <a:off x="6480935" y="5066763"/>
            <a:ext cx="743700" cy="484200"/>
          </a:xfrm>
          <a:prstGeom prst="upArrow">
            <a:avLst>
              <a:gd fmla="val 50000" name="adj1"/>
              <a:gd fmla="val 50000" name="adj2"/>
            </a:avLst>
          </a:prstGeom>
          <a:solidFill>
            <a:srgbClr val="EF4423"/>
          </a:solidFill>
          <a:ln cap="flat" cmpd="sng" w="9525">
            <a:solidFill>
              <a:srgbClr val="006E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71737cc45c_0_915"/>
          <p:cNvSpPr/>
          <p:nvPr/>
        </p:nvSpPr>
        <p:spPr>
          <a:xfrm>
            <a:off x="6480935" y="2666426"/>
            <a:ext cx="743700" cy="523200"/>
          </a:xfrm>
          <a:prstGeom prst="upArrow">
            <a:avLst>
              <a:gd fmla="val 50000" name="adj1"/>
              <a:gd fmla="val 50000" name="adj2"/>
            </a:avLst>
          </a:prstGeom>
          <a:solidFill>
            <a:srgbClr val="EF4423"/>
          </a:solidFill>
          <a:ln cap="flat" cmpd="sng" w="9525">
            <a:solidFill>
              <a:srgbClr val="006E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71737cc45c_0_302"/>
          <p:cNvSpPr/>
          <p:nvPr/>
        </p:nvSpPr>
        <p:spPr>
          <a:xfrm>
            <a:off x="3265325" y="5017800"/>
            <a:ext cx="7114200" cy="10356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a:t>
            </a:r>
            <a:r>
              <a:rPr b="1" lang="en-US" sz="2200">
                <a:solidFill>
                  <a:srgbClr val="006E96"/>
                </a:solidFill>
              </a:rPr>
              <a:t>ession One -</a:t>
            </a:r>
            <a:r>
              <a:rPr lang="en-US" sz="2200">
                <a:solidFill>
                  <a:srgbClr val="006E96"/>
                </a:solidFill>
              </a:rPr>
              <a:t> Theory of Change</a:t>
            </a:r>
            <a:endParaRPr b="1" sz="2200">
              <a:solidFill>
                <a:srgbClr val="006E96"/>
              </a:solidFill>
            </a:endParaRPr>
          </a:p>
        </p:txBody>
      </p:sp>
      <p:sp>
        <p:nvSpPr>
          <p:cNvPr id="304" name="Google Shape;304;g271737cc45c_0_302"/>
          <p:cNvSpPr/>
          <p:nvPr/>
        </p:nvSpPr>
        <p:spPr>
          <a:xfrm>
            <a:off x="3265325" y="3318600"/>
            <a:ext cx="7114200" cy="14082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Session Two</a:t>
            </a:r>
            <a:r>
              <a:rPr lang="en-US" sz="2200">
                <a:solidFill>
                  <a:srgbClr val="006E96"/>
                </a:solidFill>
              </a:rPr>
              <a:t> </a:t>
            </a:r>
            <a:r>
              <a:rPr b="1" lang="en-US" sz="2200">
                <a:solidFill>
                  <a:srgbClr val="006E96"/>
                </a:solidFill>
              </a:rPr>
              <a:t>- </a:t>
            </a:r>
            <a:r>
              <a:rPr lang="en-US" sz="2200">
                <a:solidFill>
                  <a:srgbClr val="006E96"/>
                </a:solidFill>
              </a:rPr>
              <a:t>Impact Measurement </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Participant Success</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Program Success</a:t>
            </a:r>
            <a:endParaRPr b="1" sz="2200">
              <a:solidFill>
                <a:srgbClr val="006E96"/>
              </a:solidFill>
            </a:endParaRPr>
          </a:p>
        </p:txBody>
      </p:sp>
      <p:sp>
        <p:nvSpPr>
          <p:cNvPr id="305" name="Google Shape;305;g271737cc45c_0_302"/>
          <p:cNvSpPr/>
          <p:nvPr/>
        </p:nvSpPr>
        <p:spPr>
          <a:xfrm>
            <a:off x="3265325" y="1543200"/>
            <a:ext cx="7114200" cy="14082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Session Three -</a:t>
            </a:r>
            <a:r>
              <a:rPr lang="en-US" sz="2200">
                <a:solidFill>
                  <a:srgbClr val="006E96"/>
                </a:solidFill>
              </a:rPr>
              <a:t> Next Steps</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Partnering for Growth</a:t>
            </a:r>
            <a:endParaRPr b="1" sz="2200">
              <a:solidFill>
                <a:srgbClr val="006E96"/>
              </a:solidFill>
            </a:endParaRPr>
          </a:p>
        </p:txBody>
      </p:sp>
      <p:pic>
        <p:nvPicPr>
          <p:cNvPr id="306" name="Google Shape;306;g271737cc45c_0_302"/>
          <p:cNvPicPr preferRelativeResize="0"/>
          <p:nvPr/>
        </p:nvPicPr>
        <p:blipFill rotWithShape="1">
          <a:blip r:embed="rId3">
            <a:alphaModFix/>
          </a:blip>
          <a:srcRect b="0" l="21262" r="20769" t="18560"/>
          <a:stretch/>
        </p:blipFill>
        <p:spPr>
          <a:xfrm>
            <a:off x="334900" y="2051275"/>
            <a:ext cx="2445275" cy="4596349"/>
          </a:xfrm>
          <a:prstGeom prst="rect">
            <a:avLst/>
          </a:prstGeom>
          <a:noFill/>
          <a:ln>
            <a:noFill/>
          </a:ln>
        </p:spPr>
      </p:pic>
      <p:sp>
        <p:nvSpPr>
          <p:cNvPr id="307" name="Google Shape;307;g271737cc45c_0_302"/>
          <p:cNvSpPr/>
          <p:nvPr/>
        </p:nvSpPr>
        <p:spPr>
          <a:xfrm>
            <a:off x="334890" y="1393375"/>
            <a:ext cx="2445300" cy="657900"/>
          </a:xfrm>
          <a:prstGeom prst="roundRect">
            <a:avLst>
              <a:gd fmla="val 16667" name="adj"/>
            </a:avLst>
          </a:prstGeom>
          <a:solidFill>
            <a:srgbClr val="080808"/>
          </a:solidFill>
          <a:ln cap="flat" cmpd="sng" w="9525">
            <a:solidFill>
              <a:srgbClr val="08080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solidFill>
                  <a:srgbClr val="FFFEFE"/>
                </a:solidFill>
              </a:rPr>
              <a:t>Employment</a:t>
            </a:r>
            <a:endParaRPr sz="2900">
              <a:solidFill>
                <a:srgbClr val="FFFEFE"/>
              </a:solidFill>
            </a:endParaRPr>
          </a:p>
        </p:txBody>
      </p:sp>
      <p:sp>
        <p:nvSpPr>
          <p:cNvPr id="308" name="Google Shape;308;g271737cc45c_0_302"/>
          <p:cNvSpPr txBox="1"/>
          <p:nvPr>
            <p:ph idx="4294967295" type="ctrTitle"/>
          </p:nvPr>
        </p:nvSpPr>
        <p:spPr>
          <a:xfrm>
            <a:off x="502563" y="1350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Curriculum - Employment Model Design</a:t>
            </a:r>
            <a:endParaRPr sz="7100">
              <a:latin typeface="Impact"/>
              <a:ea typeface="Impact"/>
              <a:cs typeface="Impact"/>
              <a:sym typeface="Impact"/>
            </a:endParaRPr>
          </a:p>
        </p:txBody>
      </p:sp>
      <p:sp>
        <p:nvSpPr>
          <p:cNvPr id="309" name="Google Shape;309;g271737cc45c_0_302"/>
          <p:cNvSpPr/>
          <p:nvPr/>
        </p:nvSpPr>
        <p:spPr>
          <a:xfrm>
            <a:off x="6542738" y="4655288"/>
            <a:ext cx="602100" cy="560100"/>
          </a:xfrm>
          <a:prstGeom prst="upArrow">
            <a:avLst>
              <a:gd fmla="val 50000" name="adj1"/>
              <a:gd fmla="val 50000" name="adj2"/>
            </a:avLst>
          </a:prstGeom>
          <a:solidFill>
            <a:schemeClr val="accent1"/>
          </a:solidFill>
          <a:ln cap="flat" cmpd="sng" w="9525">
            <a:solidFill>
              <a:srgbClr val="006E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71737cc45c_0_302"/>
          <p:cNvSpPr/>
          <p:nvPr/>
        </p:nvSpPr>
        <p:spPr>
          <a:xfrm>
            <a:off x="6500013" y="2830013"/>
            <a:ext cx="602100" cy="560100"/>
          </a:xfrm>
          <a:prstGeom prst="upArrow">
            <a:avLst>
              <a:gd fmla="val 50000" name="adj1"/>
              <a:gd fmla="val 50000" name="adj2"/>
            </a:avLst>
          </a:prstGeom>
          <a:solidFill>
            <a:schemeClr val="accent1"/>
          </a:solidFill>
          <a:ln cap="flat" cmpd="sng" w="9525">
            <a:solidFill>
              <a:srgbClr val="006E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71737cc45c_0_392"/>
          <p:cNvSpPr/>
          <p:nvPr/>
        </p:nvSpPr>
        <p:spPr>
          <a:xfrm>
            <a:off x="3295050" y="1545775"/>
            <a:ext cx="7114200" cy="14082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Session Three</a:t>
            </a:r>
            <a:r>
              <a:rPr lang="en-US" sz="2200">
                <a:solidFill>
                  <a:srgbClr val="006E96"/>
                </a:solidFill>
              </a:rPr>
              <a:t> - Next Steps</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Financial Planning &amp; Management</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Communicating to stakeholders</a:t>
            </a:r>
            <a:endParaRPr b="1" sz="2200">
              <a:solidFill>
                <a:srgbClr val="006E96"/>
              </a:solidFill>
            </a:endParaRPr>
          </a:p>
        </p:txBody>
      </p:sp>
      <p:sp>
        <p:nvSpPr>
          <p:cNvPr id="317" name="Google Shape;317;g271737cc45c_0_392"/>
          <p:cNvSpPr/>
          <p:nvPr/>
        </p:nvSpPr>
        <p:spPr>
          <a:xfrm>
            <a:off x="3312825" y="3291625"/>
            <a:ext cx="7114200" cy="14082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Session Two </a:t>
            </a:r>
            <a:r>
              <a:rPr lang="en-US" sz="2200">
                <a:solidFill>
                  <a:srgbClr val="006E96"/>
                </a:solidFill>
              </a:rPr>
              <a:t>-  Future Planning </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Audit Readiness</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Financial Forecast </a:t>
            </a:r>
            <a:endParaRPr b="1" sz="2200">
              <a:solidFill>
                <a:srgbClr val="006E96"/>
              </a:solidFill>
            </a:endParaRPr>
          </a:p>
        </p:txBody>
      </p:sp>
      <p:sp>
        <p:nvSpPr>
          <p:cNvPr id="318" name="Google Shape;318;g271737cc45c_0_392"/>
          <p:cNvSpPr/>
          <p:nvPr/>
        </p:nvSpPr>
        <p:spPr>
          <a:xfrm>
            <a:off x="3295050" y="5037475"/>
            <a:ext cx="7114200" cy="11583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Session One</a:t>
            </a:r>
            <a:r>
              <a:rPr lang="en-US" sz="2200">
                <a:solidFill>
                  <a:srgbClr val="006E96"/>
                </a:solidFill>
              </a:rPr>
              <a:t> - Double Bottom Line Analysis</a:t>
            </a:r>
            <a:endParaRPr b="1" sz="2200">
              <a:solidFill>
                <a:srgbClr val="006E96"/>
              </a:solidFill>
            </a:endParaRPr>
          </a:p>
        </p:txBody>
      </p:sp>
      <p:pic>
        <p:nvPicPr>
          <p:cNvPr id="319" name="Google Shape;319;g271737cc45c_0_392"/>
          <p:cNvPicPr preferRelativeResize="0"/>
          <p:nvPr/>
        </p:nvPicPr>
        <p:blipFill rotWithShape="1">
          <a:blip r:embed="rId3">
            <a:alphaModFix/>
          </a:blip>
          <a:srcRect b="0" l="21262" r="20769" t="18560"/>
          <a:stretch/>
        </p:blipFill>
        <p:spPr>
          <a:xfrm>
            <a:off x="334900" y="2051275"/>
            <a:ext cx="2445275" cy="4596349"/>
          </a:xfrm>
          <a:prstGeom prst="rect">
            <a:avLst/>
          </a:prstGeom>
          <a:noFill/>
          <a:ln>
            <a:noFill/>
          </a:ln>
        </p:spPr>
      </p:pic>
      <p:sp>
        <p:nvSpPr>
          <p:cNvPr id="320" name="Google Shape;320;g271737cc45c_0_392"/>
          <p:cNvSpPr/>
          <p:nvPr/>
        </p:nvSpPr>
        <p:spPr>
          <a:xfrm>
            <a:off x="544588" y="1393375"/>
            <a:ext cx="2025900" cy="657900"/>
          </a:xfrm>
          <a:prstGeom prst="roundRect">
            <a:avLst>
              <a:gd fmla="val 16667" name="adj"/>
            </a:avLst>
          </a:prstGeom>
          <a:solidFill>
            <a:srgbClr val="080808"/>
          </a:solidFill>
          <a:ln cap="flat" cmpd="sng" w="9525">
            <a:solidFill>
              <a:srgbClr val="08080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solidFill>
                  <a:srgbClr val="FFFEFE"/>
                </a:solidFill>
              </a:rPr>
              <a:t>Finances</a:t>
            </a:r>
            <a:endParaRPr sz="2900">
              <a:solidFill>
                <a:srgbClr val="FFFEFE"/>
              </a:solidFill>
            </a:endParaRPr>
          </a:p>
        </p:txBody>
      </p:sp>
      <p:sp>
        <p:nvSpPr>
          <p:cNvPr id="321" name="Google Shape;321;g271737cc45c_0_392"/>
          <p:cNvSpPr txBox="1"/>
          <p:nvPr>
            <p:ph idx="4294967295" type="ctrTitle"/>
          </p:nvPr>
        </p:nvSpPr>
        <p:spPr>
          <a:xfrm>
            <a:off x="502563" y="1350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Curriculum - </a:t>
            </a:r>
            <a:r>
              <a:rPr lang="en-US" sz="4500">
                <a:latin typeface="Impact"/>
                <a:ea typeface="Impact"/>
                <a:cs typeface="Impact"/>
                <a:sym typeface="Impact"/>
              </a:rPr>
              <a:t>Financial Management</a:t>
            </a:r>
            <a:endParaRPr sz="7100">
              <a:latin typeface="Impact"/>
              <a:ea typeface="Impact"/>
              <a:cs typeface="Impact"/>
              <a:sym typeface="Impact"/>
            </a:endParaRPr>
          </a:p>
        </p:txBody>
      </p:sp>
      <p:sp>
        <p:nvSpPr>
          <p:cNvPr id="322" name="Google Shape;322;g271737cc45c_0_392"/>
          <p:cNvSpPr/>
          <p:nvPr/>
        </p:nvSpPr>
        <p:spPr>
          <a:xfrm>
            <a:off x="6480000" y="4629625"/>
            <a:ext cx="602100" cy="484200"/>
          </a:xfrm>
          <a:prstGeom prst="upArrow">
            <a:avLst>
              <a:gd fmla="val 50000" name="adj1"/>
              <a:gd fmla="val 50000" name="adj2"/>
            </a:avLst>
          </a:prstGeom>
          <a:solidFill>
            <a:srgbClr val="EF4423"/>
          </a:solidFill>
          <a:ln cap="flat" cmpd="sng" w="9525">
            <a:solidFill>
              <a:srgbClr val="006E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71737cc45c_0_392"/>
          <p:cNvSpPr/>
          <p:nvPr/>
        </p:nvSpPr>
        <p:spPr>
          <a:xfrm>
            <a:off x="6480000" y="2938638"/>
            <a:ext cx="602100" cy="484200"/>
          </a:xfrm>
          <a:prstGeom prst="upArrow">
            <a:avLst>
              <a:gd fmla="val 50000" name="adj1"/>
              <a:gd fmla="val 50000" name="adj2"/>
            </a:avLst>
          </a:prstGeom>
          <a:solidFill>
            <a:srgbClr val="EF4423"/>
          </a:solidFill>
          <a:ln cap="flat" cmpd="sng" w="9525">
            <a:solidFill>
              <a:srgbClr val="006E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71737cc45c_0_399"/>
          <p:cNvSpPr/>
          <p:nvPr/>
        </p:nvSpPr>
        <p:spPr>
          <a:xfrm>
            <a:off x="3244775" y="5106678"/>
            <a:ext cx="7114200" cy="8523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Session One </a:t>
            </a:r>
            <a:r>
              <a:rPr lang="en-US" sz="2200">
                <a:solidFill>
                  <a:srgbClr val="006E96"/>
                </a:solidFill>
              </a:rPr>
              <a:t>- Intention Setting + EPIC Dares</a:t>
            </a:r>
            <a:endParaRPr b="1" sz="2200">
              <a:solidFill>
                <a:srgbClr val="006E96"/>
              </a:solidFill>
            </a:endParaRPr>
          </a:p>
        </p:txBody>
      </p:sp>
      <p:sp>
        <p:nvSpPr>
          <p:cNvPr id="330" name="Google Shape;330;g271737cc45c_0_399"/>
          <p:cNvSpPr/>
          <p:nvPr/>
        </p:nvSpPr>
        <p:spPr>
          <a:xfrm>
            <a:off x="3244775" y="3234381"/>
            <a:ext cx="7114200" cy="16620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Session Two</a:t>
            </a:r>
            <a:r>
              <a:rPr lang="en-US" sz="2200">
                <a:solidFill>
                  <a:srgbClr val="006E96"/>
                </a:solidFill>
              </a:rPr>
              <a:t> - Culture Keeping</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Hiring</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Developing Talent</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Transitioning </a:t>
            </a:r>
            <a:endParaRPr b="1" sz="2200">
              <a:solidFill>
                <a:srgbClr val="006E96"/>
              </a:solidFill>
            </a:endParaRPr>
          </a:p>
        </p:txBody>
      </p:sp>
      <p:sp>
        <p:nvSpPr>
          <p:cNvPr id="331" name="Google Shape;331;g271737cc45c_0_399"/>
          <p:cNvSpPr/>
          <p:nvPr/>
        </p:nvSpPr>
        <p:spPr>
          <a:xfrm>
            <a:off x="3244775" y="1833850"/>
            <a:ext cx="7114200" cy="11070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Session Three </a:t>
            </a:r>
            <a:r>
              <a:rPr lang="en-US" sz="2200">
                <a:solidFill>
                  <a:srgbClr val="006E96"/>
                </a:solidFill>
              </a:rPr>
              <a:t>- Next Steps</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Talent Planning and Succession</a:t>
            </a:r>
            <a:endParaRPr b="1" sz="2200">
              <a:solidFill>
                <a:srgbClr val="006E96"/>
              </a:solidFill>
            </a:endParaRPr>
          </a:p>
        </p:txBody>
      </p:sp>
      <p:pic>
        <p:nvPicPr>
          <p:cNvPr id="332" name="Google Shape;332;g271737cc45c_0_399"/>
          <p:cNvPicPr preferRelativeResize="0"/>
          <p:nvPr/>
        </p:nvPicPr>
        <p:blipFill rotWithShape="1">
          <a:blip r:embed="rId3">
            <a:alphaModFix/>
          </a:blip>
          <a:srcRect b="0" l="21262" r="20769" t="18560"/>
          <a:stretch/>
        </p:blipFill>
        <p:spPr>
          <a:xfrm>
            <a:off x="334900" y="2051275"/>
            <a:ext cx="2445275" cy="4596349"/>
          </a:xfrm>
          <a:prstGeom prst="rect">
            <a:avLst/>
          </a:prstGeom>
          <a:noFill/>
          <a:ln>
            <a:noFill/>
          </a:ln>
        </p:spPr>
      </p:pic>
      <p:sp>
        <p:nvSpPr>
          <p:cNvPr id="333" name="Google Shape;333;g271737cc45c_0_399"/>
          <p:cNvSpPr/>
          <p:nvPr/>
        </p:nvSpPr>
        <p:spPr>
          <a:xfrm>
            <a:off x="439738" y="1393375"/>
            <a:ext cx="2235600" cy="657900"/>
          </a:xfrm>
          <a:prstGeom prst="roundRect">
            <a:avLst>
              <a:gd fmla="val 16667" name="adj"/>
            </a:avLst>
          </a:prstGeom>
          <a:solidFill>
            <a:srgbClr val="080808"/>
          </a:solidFill>
          <a:ln cap="flat" cmpd="sng" w="9525">
            <a:solidFill>
              <a:srgbClr val="08080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solidFill>
                  <a:srgbClr val="FFFEFE"/>
                </a:solidFill>
              </a:rPr>
              <a:t>Leadership</a:t>
            </a:r>
            <a:endParaRPr sz="2900">
              <a:solidFill>
                <a:srgbClr val="FFFEFE"/>
              </a:solidFill>
            </a:endParaRPr>
          </a:p>
        </p:txBody>
      </p:sp>
      <p:sp>
        <p:nvSpPr>
          <p:cNvPr id="334" name="Google Shape;334;g271737cc45c_0_399"/>
          <p:cNvSpPr txBox="1"/>
          <p:nvPr>
            <p:ph idx="4294967295" type="ctrTitle"/>
          </p:nvPr>
        </p:nvSpPr>
        <p:spPr>
          <a:xfrm>
            <a:off x="502563" y="1350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Curriculum - Leadership Development</a:t>
            </a:r>
            <a:endParaRPr sz="7100">
              <a:latin typeface="Impact"/>
              <a:ea typeface="Impact"/>
              <a:cs typeface="Impact"/>
              <a:sym typeface="Impact"/>
            </a:endParaRPr>
          </a:p>
        </p:txBody>
      </p:sp>
      <p:sp>
        <p:nvSpPr>
          <p:cNvPr id="335" name="Google Shape;335;g271737cc45c_0_399"/>
          <p:cNvSpPr/>
          <p:nvPr/>
        </p:nvSpPr>
        <p:spPr>
          <a:xfrm>
            <a:off x="6500825" y="4821525"/>
            <a:ext cx="602100" cy="484200"/>
          </a:xfrm>
          <a:prstGeom prst="upArrow">
            <a:avLst>
              <a:gd fmla="val 50000" name="adj1"/>
              <a:gd fmla="val 50000" name="adj2"/>
            </a:avLst>
          </a:prstGeom>
          <a:solidFill>
            <a:schemeClr val="accent1"/>
          </a:solidFill>
          <a:ln cap="flat" cmpd="sng" w="9525">
            <a:solidFill>
              <a:srgbClr val="006E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71737cc45c_0_399"/>
          <p:cNvSpPr/>
          <p:nvPr/>
        </p:nvSpPr>
        <p:spPr>
          <a:xfrm>
            <a:off x="6500825" y="2825025"/>
            <a:ext cx="602100" cy="484200"/>
          </a:xfrm>
          <a:prstGeom prst="upArrow">
            <a:avLst>
              <a:gd fmla="val 50000" name="adj1"/>
              <a:gd fmla="val 50000" name="adj2"/>
            </a:avLst>
          </a:prstGeom>
          <a:solidFill>
            <a:schemeClr val="accent1"/>
          </a:solidFill>
          <a:ln cap="flat" cmpd="sng" w="9525">
            <a:solidFill>
              <a:srgbClr val="006E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271737cc45c_0_406"/>
          <p:cNvSpPr/>
          <p:nvPr/>
        </p:nvSpPr>
        <p:spPr>
          <a:xfrm>
            <a:off x="3311000" y="4723375"/>
            <a:ext cx="7114200" cy="11070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Session One </a:t>
            </a:r>
            <a:r>
              <a:rPr lang="en-US" sz="2200">
                <a:solidFill>
                  <a:srgbClr val="006E96"/>
                </a:solidFill>
              </a:rPr>
              <a:t>- People Management </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Communicating Expectations</a:t>
            </a:r>
            <a:endParaRPr b="1" sz="2200">
              <a:solidFill>
                <a:srgbClr val="006E96"/>
              </a:solidFill>
            </a:endParaRPr>
          </a:p>
        </p:txBody>
      </p:sp>
      <p:sp>
        <p:nvSpPr>
          <p:cNvPr id="343" name="Google Shape;343;g271737cc45c_0_406"/>
          <p:cNvSpPr/>
          <p:nvPr/>
        </p:nvSpPr>
        <p:spPr>
          <a:xfrm>
            <a:off x="3311000" y="2918250"/>
            <a:ext cx="7114200" cy="14973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Session Two</a:t>
            </a:r>
            <a:r>
              <a:rPr lang="en-US" sz="2200">
                <a:solidFill>
                  <a:srgbClr val="006E96"/>
                </a:solidFill>
              </a:rPr>
              <a:t> - Culture Keeping</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Performance Management</a:t>
            </a:r>
            <a:endParaRPr sz="2200">
              <a:solidFill>
                <a:srgbClr val="006E96"/>
              </a:solidFill>
            </a:endParaRPr>
          </a:p>
          <a:p>
            <a:pPr indent="-368300" lvl="0" marL="457200" rtl="0" algn="l">
              <a:spcBef>
                <a:spcPts val="0"/>
              </a:spcBef>
              <a:spcAft>
                <a:spcPts val="0"/>
              </a:spcAft>
              <a:buClr>
                <a:srgbClr val="006E96"/>
              </a:buClr>
              <a:buSzPts val="2200"/>
              <a:buChar char="●"/>
            </a:pPr>
            <a:r>
              <a:rPr lang="en-US" sz="2200">
                <a:solidFill>
                  <a:srgbClr val="006E96"/>
                </a:solidFill>
              </a:rPr>
              <a:t>Radical Candor</a:t>
            </a:r>
            <a:endParaRPr b="1" sz="2200">
              <a:solidFill>
                <a:srgbClr val="006E96"/>
              </a:solidFill>
            </a:endParaRPr>
          </a:p>
        </p:txBody>
      </p:sp>
      <p:sp>
        <p:nvSpPr>
          <p:cNvPr id="344" name="Google Shape;344;g271737cc45c_0_406"/>
          <p:cNvSpPr/>
          <p:nvPr/>
        </p:nvSpPr>
        <p:spPr>
          <a:xfrm>
            <a:off x="3311000" y="1799550"/>
            <a:ext cx="7114200" cy="786900"/>
          </a:xfrm>
          <a:prstGeom prst="roundRect">
            <a:avLst>
              <a:gd fmla="val 16667" name="adj"/>
            </a:avLst>
          </a:prstGeom>
          <a:solidFill>
            <a:srgbClr val="009BD9">
              <a:alpha val="754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200">
                <a:solidFill>
                  <a:srgbClr val="006E96"/>
                </a:solidFill>
              </a:rPr>
              <a:t>Session Three </a:t>
            </a:r>
            <a:r>
              <a:rPr lang="en-US" sz="2200">
                <a:solidFill>
                  <a:srgbClr val="006E96"/>
                </a:solidFill>
              </a:rPr>
              <a:t>- Bringing Learnings Home </a:t>
            </a:r>
            <a:endParaRPr b="1" sz="2200">
              <a:solidFill>
                <a:srgbClr val="006E96"/>
              </a:solidFill>
            </a:endParaRPr>
          </a:p>
        </p:txBody>
      </p:sp>
      <p:pic>
        <p:nvPicPr>
          <p:cNvPr id="345" name="Google Shape;345;g271737cc45c_0_406"/>
          <p:cNvPicPr preferRelativeResize="0"/>
          <p:nvPr/>
        </p:nvPicPr>
        <p:blipFill rotWithShape="1">
          <a:blip r:embed="rId3">
            <a:alphaModFix/>
          </a:blip>
          <a:srcRect b="0" l="21262" r="20769" t="18560"/>
          <a:stretch/>
        </p:blipFill>
        <p:spPr>
          <a:xfrm>
            <a:off x="334900" y="2051275"/>
            <a:ext cx="2445275" cy="4596349"/>
          </a:xfrm>
          <a:prstGeom prst="rect">
            <a:avLst/>
          </a:prstGeom>
          <a:noFill/>
          <a:ln>
            <a:noFill/>
          </a:ln>
        </p:spPr>
      </p:pic>
      <p:sp>
        <p:nvSpPr>
          <p:cNvPr id="346" name="Google Shape;346;g271737cc45c_0_406"/>
          <p:cNvSpPr/>
          <p:nvPr/>
        </p:nvSpPr>
        <p:spPr>
          <a:xfrm>
            <a:off x="334889" y="1393375"/>
            <a:ext cx="2445300" cy="657900"/>
          </a:xfrm>
          <a:prstGeom prst="roundRect">
            <a:avLst>
              <a:gd fmla="val 16667" name="adj"/>
            </a:avLst>
          </a:prstGeom>
          <a:solidFill>
            <a:srgbClr val="080808"/>
          </a:solidFill>
          <a:ln cap="flat" cmpd="sng" w="9525">
            <a:solidFill>
              <a:srgbClr val="08080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solidFill>
                  <a:srgbClr val="FFFEFE"/>
                </a:solidFill>
              </a:rPr>
              <a:t>Organization</a:t>
            </a:r>
            <a:endParaRPr sz="2900">
              <a:solidFill>
                <a:srgbClr val="FFFEFE"/>
              </a:solidFill>
            </a:endParaRPr>
          </a:p>
        </p:txBody>
      </p:sp>
      <p:sp>
        <p:nvSpPr>
          <p:cNvPr id="347" name="Google Shape;347;g271737cc45c_0_406"/>
          <p:cNvSpPr txBox="1"/>
          <p:nvPr>
            <p:ph idx="4294967295" type="ctrTitle"/>
          </p:nvPr>
        </p:nvSpPr>
        <p:spPr>
          <a:xfrm>
            <a:off x="502563" y="1350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Curriculum - Organizational Management</a:t>
            </a:r>
            <a:endParaRPr sz="7100">
              <a:latin typeface="Impact"/>
              <a:ea typeface="Impact"/>
              <a:cs typeface="Impact"/>
              <a:sym typeface="Impact"/>
            </a:endParaRPr>
          </a:p>
        </p:txBody>
      </p:sp>
      <p:sp>
        <p:nvSpPr>
          <p:cNvPr id="348" name="Google Shape;348;g271737cc45c_0_406"/>
          <p:cNvSpPr/>
          <p:nvPr/>
        </p:nvSpPr>
        <p:spPr>
          <a:xfrm>
            <a:off x="6490850" y="4315375"/>
            <a:ext cx="602100" cy="484200"/>
          </a:xfrm>
          <a:prstGeom prst="upArrow">
            <a:avLst>
              <a:gd fmla="val 50000" name="adj1"/>
              <a:gd fmla="val 50000" name="adj2"/>
            </a:avLst>
          </a:prstGeom>
          <a:solidFill>
            <a:schemeClr val="accent1"/>
          </a:solidFill>
          <a:ln cap="flat" cmpd="sng" w="9525">
            <a:solidFill>
              <a:srgbClr val="006E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71737cc45c_0_406"/>
          <p:cNvSpPr/>
          <p:nvPr/>
        </p:nvSpPr>
        <p:spPr>
          <a:xfrm>
            <a:off x="6490850" y="2510250"/>
            <a:ext cx="602100" cy="484200"/>
          </a:xfrm>
          <a:prstGeom prst="upArrow">
            <a:avLst>
              <a:gd fmla="val 50000" name="adj1"/>
              <a:gd fmla="val 50000" name="adj2"/>
            </a:avLst>
          </a:prstGeom>
          <a:solidFill>
            <a:schemeClr val="accent1"/>
          </a:solidFill>
          <a:ln cap="flat" cmpd="sng" w="9525">
            <a:solidFill>
              <a:srgbClr val="006E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271737cc45c_0_450"/>
          <p:cNvSpPr txBox="1"/>
          <p:nvPr>
            <p:ph type="ctrTitle"/>
          </p:nvPr>
        </p:nvSpPr>
        <p:spPr>
          <a:xfrm>
            <a:off x="838188" y="3041092"/>
            <a:ext cx="10515600" cy="775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latin typeface="Impact"/>
                <a:ea typeface="Impact"/>
                <a:cs typeface="Impact"/>
                <a:sym typeface="Impact"/>
              </a:rPr>
              <a:t>Application &amp; Selection</a:t>
            </a:r>
            <a:endParaRPr>
              <a:latin typeface="Impact"/>
              <a:ea typeface="Impact"/>
              <a:cs typeface="Impact"/>
              <a:sym typeface="Impact"/>
            </a:endParaRPr>
          </a:p>
        </p:txBody>
      </p:sp>
      <p:sp>
        <p:nvSpPr>
          <p:cNvPr id="356" name="Google Shape;356;g271737cc45c_0_450"/>
          <p:cNvSpPr txBox="1"/>
          <p:nvPr/>
        </p:nvSpPr>
        <p:spPr>
          <a:xfrm>
            <a:off x="776625" y="6274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chemeClr val="lt1"/>
                </a:solidFill>
                <a:hlinkClick r:id="rId3">
                  <a:extLst>
                    <a:ext uri="{A12FA001-AC4F-418D-AE19-62706E023703}">
                      <ahyp:hlinkClr val="tx"/>
                    </a:ext>
                  </a:extLst>
                </a:hlinkClick>
              </a:rPr>
              <a:t>accelerator@redf.org</a:t>
            </a:r>
            <a:endParaRPr sz="12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271737cc45c_0_317"/>
          <p:cNvSpPr txBox="1"/>
          <p:nvPr>
            <p:ph idx="1" type="body"/>
          </p:nvPr>
        </p:nvSpPr>
        <p:spPr>
          <a:xfrm>
            <a:off x="578775" y="1367027"/>
            <a:ext cx="4935300" cy="4646400"/>
          </a:xfrm>
          <a:prstGeom prst="rect">
            <a:avLst/>
          </a:prstGeom>
        </p:spPr>
        <p:txBody>
          <a:bodyPr anchorCtr="0" anchor="t" bIns="45700" lIns="91425" spcFirstLastPara="1" rIns="91425" wrap="square" tIns="45700">
            <a:normAutofit fontScale="85000" lnSpcReduction="20000"/>
          </a:bodyPr>
          <a:lstStyle/>
          <a:p>
            <a:pPr indent="0" lvl="0" marL="0" rtl="0" algn="l">
              <a:lnSpc>
                <a:spcPct val="100000"/>
              </a:lnSpc>
              <a:spcBef>
                <a:spcPts val="320"/>
              </a:spcBef>
              <a:spcAft>
                <a:spcPts val="0"/>
              </a:spcAft>
              <a:buClr>
                <a:schemeClr val="dk1"/>
              </a:buClr>
              <a:buSzPct val="39039"/>
              <a:buFont typeface="Arial"/>
              <a:buNone/>
            </a:pPr>
            <a:r>
              <a:rPr b="1" lang="en-US" sz="2817" u="sng">
                <a:solidFill>
                  <a:srgbClr val="383A34"/>
                </a:solidFill>
                <a:latin typeface="Overpass"/>
                <a:ea typeface="Overpass"/>
                <a:cs typeface="Overpass"/>
                <a:sym typeface="Overpass"/>
              </a:rPr>
              <a:t>Applicant</a:t>
            </a:r>
            <a:endParaRPr b="1" sz="2817" u="sng">
              <a:solidFill>
                <a:srgbClr val="383A34"/>
              </a:solidFill>
              <a:latin typeface="Overpass"/>
              <a:ea typeface="Overpass"/>
              <a:cs typeface="Overpass"/>
              <a:sym typeface="Overpass"/>
            </a:endParaRPr>
          </a:p>
          <a:p>
            <a:pPr indent="-350996" lvl="0" marL="457200" rtl="0" algn="l">
              <a:lnSpc>
                <a:spcPct val="100000"/>
              </a:lnSpc>
              <a:spcBef>
                <a:spcPts val="1000"/>
              </a:spcBef>
              <a:spcAft>
                <a:spcPts val="0"/>
              </a:spcAft>
              <a:buClr>
                <a:schemeClr val="accent5"/>
              </a:buClr>
              <a:buSzPct val="100000"/>
              <a:buFont typeface="Overpass"/>
              <a:buChar char="●"/>
            </a:pPr>
            <a:r>
              <a:rPr lang="en-US" sz="2267">
                <a:solidFill>
                  <a:srgbClr val="383A34"/>
                </a:solidFill>
                <a:latin typeface="Overpass"/>
                <a:ea typeface="Overpass"/>
                <a:cs typeface="Overpass"/>
                <a:sym typeface="Overpass"/>
              </a:rPr>
              <a:t>Must lead an employment social enterprise and/or have full decision-making authority within the social enterprise.</a:t>
            </a:r>
            <a:endParaRPr sz="2267">
              <a:solidFill>
                <a:srgbClr val="383A34"/>
              </a:solidFill>
              <a:latin typeface="Overpass"/>
              <a:ea typeface="Overpass"/>
              <a:cs typeface="Overpass"/>
              <a:sym typeface="Overpass"/>
            </a:endParaRPr>
          </a:p>
          <a:p>
            <a:pPr indent="-350996" lvl="0" marL="457200" rtl="0" algn="l">
              <a:lnSpc>
                <a:spcPct val="100000"/>
              </a:lnSpc>
              <a:spcBef>
                <a:spcPts val="1000"/>
              </a:spcBef>
              <a:spcAft>
                <a:spcPts val="0"/>
              </a:spcAft>
              <a:buClr>
                <a:schemeClr val="accent5"/>
              </a:buClr>
              <a:buSzPct val="100000"/>
              <a:buFont typeface="Overpass"/>
              <a:buChar char="●"/>
            </a:pPr>
            <a:r>
              <a:rPr lang="en-US" sz="2267">
                <a:solidFill>
                  <a:srgbClr val="383A34"/>
                </a:solidFill>
                <a:latin typeface="Overpass"/>
                <a:ea typeface="Overpass"/>
                <a:cs typeface="Overpass"/>
                <a:sym typeface="Overpass"/>
              </a:rPr>
              <a:t>Must commit to attending three in-person &amp; virtual sessions and actively engage in peer collaboration between sessions.</a:t>
            </a:r>
            <a:endParaRPr sz="2267">
              <a:solidFill>
                <a:srgbClr val="383A34"/>
              </a:solidFill>
              <a:latin typeface="Overpass"/>
              <a:ea typeface="Overpass"/>
              <a:cs typeface="Overpass"/>
              <a:sym typeface="Overpass"/>
            </a:endParaRPr>
          </a:p>
          <a:p>
            <a:pPr indent="-350996" lvl="0" marL="457200" rtl="0" algn="l">
              <a:lnSpc>
                <a:spcPct val="100000"/>
              </a:lnSpc>
              <a:spcBef>
                <a:spcPts val="1000"/>
              </a:spcBef>
              <a:spcAft>
                <a:spcPts val="0"/>
              </a:spcAft>
              <a:buClr>
                <a:schemeClr val="accent5"/>
              </a:buClr>
              <a:buSzPct val="100000"/>
              <a:buFont typeface="Overpass"/>
              <a:buChar char="●"/>
            </a:pPr>
            <a:r>
              <a:rPr lang="en-US" sz="2267">
                <a:solidFill>
                  <a:srgbClr val="383A34"/>
                </a:solidFill>
                <a:latin typeface="Overpass"/>
                <a:ea typeface="Overpass"/>
                <a:cs typeface="Overpass"/>
                <a:sym typeface="Overpass"/>
              </a:rPr>
              <a:t>Must be willing and able to provide two years of key data to REDF.</a:t>
            </a:r>
            <a:endParaRPr sz="2267">
              <a:solidFill>
                <a:srgbClr val="383A34"/>
              </a:solidFill>
              <a:latin typeface="Overpass"/>
              <a:ea typeface="Overpass"/>
              <a:cs typeface="Overpass"/>
              <a:sym typeface="Overpass"/>
            </a:endParaRPr>
          </a:p>
          <a:p>
            <a:pPr indent="-350996" lvl="0" marL="457200" rtl="0" algn="l">
              <a:lnSpc>
                <a:spcPct val="100000"/>
              </a:lnSpc>
              <a:spcBef>
                <a:spcPts val="1000"/>
              </a:spcBef>
              <a:spcAft>
                <a:spcPts val="1000"/>
              </a:spcAft>
              <a:buClr>
                <a:schemeClr val="accent5"/>
              </a:buClr>
              <a:buSzPct val="100000"/>
              <a:buFont typeface="Overpass"/>
              <a:buChar char="●"/>
            </a:pPr>
            <a:r>
              <a:rPr lang="en-US" sz="2267">
                <a:solidFill>
                  <a:srgbClr val="383A34"/>
                </a:solidFill>
                <a:latin typeface="Overpass"/>
                <a:ea typeface="Overpass"/>
                <a:cs typeface="Overpass"/>
                <a:sym typeface="Overpass"/>
              </a:rPr>
              <a:t>Must be willing to work on challenging issues you face as a leader, get comfortable making tough decisions, and taking measurable/affordable risks to advance your ESE.</a:t>
            </a:r>
            <a:endParaRPr sz="2717"/>
          </a:p>
        </p:txBody>
      </p:sp>
      <p:sp>
        <p:nvSpPr>
          <p:cNvPr id="363" name="Google Shape;363;g271737cc45c_0_317"/>
          <p:cNvSpPr txBox="1"/>
          <p:nvPr>
            <p:ph idx="2" type="body"/>
          </p:nvPr>
        </p:nvSpPr>
        <p:spPr>
          <a:xfrm>
            <a:off x="6484300" y="1214627"/>
            <a:ext cx="4935300" cy="4646400"/>
          </a:xfrm>
          <a:prstGeom prst="rect">
            <a:avLst/>
          </a:prstGeom>
        </p:spPr>
        <p:txBody>
          <a:bodyPr anchorCtr="0" anchor="t" bIns="45700" lIns="91425" spcFirstLastPara="1" rIns="91425" wrap="square" tIns="45700">
            <a:noAutofit/>
          </a:bodyPr>
          <a:lstStyle/>
          <a:p>
            <a:pPr indent="0" lvl="0" marL="0" rtl="0" algn="l">
              <a:lnSpc>
                <a:spcPct val="90000"/>
              </a:lnSpc>
              <a:spcBef>
                <a:spcPts val="320"/>
              </a:spcBef>
              <a:spcAft>
                <a:spcPts val="0"/>
              </a:spcAft>
              <a:buClr>
                <a:schemeClr val="dk1"/>
              </a:buClr>
              <a:buSzPts val="852"/>
              <a:buFont typeface="Arial"/>
              <a:buNone/>
            </a:pPr>
            <a:r>
              <a:rPr b="1" lang="en-US" sz="2233" u="sng">
                <a:solidFill>
                  <a:srgbClr val="383A34"/>
                </a:solidFill>
                <a:latin typeface="Overpass"/>
                <a:ea typeface="Overpass"/>
                <a:cs typeface="Overpass"/>
                <a:sym typeface="Overpass"/>
              </a:rPr>
              <a:t>Enterprise </a:t>
            </a:r>
            <a:endParaRPr b="1" sz="2233" u="sng">
              <a:solidFill>
                <a:srgbClr val="383A34"/>
              </a:solidFill>
              <a:latin typeface="Overpass"/>
              <a:ea typeface="Overpass"/>
              <a:cs typeface="Overpass"/>
              <a:sym typeface="Overpass"/>
            </a:endParaRPr>
          </a:p>
          <a:p>
            <a:pPr indent="-353060" lvl="0" marL="457200" rtl="0" algn="l">
              <a:lnSpc>
                <a:spcPct val="90000"/>
              </a:lnSpc>
              <a:spcBef>
                <a:spcPts val="1000"/>
              </a:spcBef>
              <a:spcAft>
                <a:spcPts val="0"/>
              </a:spcAft>
              <a:buClr>
                <a:schemeClr val="accent5"/>
              </a:buClr>
              <a:buSzPts val="1960"/>
              <a:buFont typeface="Overpass"/>
              <a:buChar char="●"/>
            </a:pPr>
            <a:r>
              <a:rPr lang="en-US" sz="1960">
                <a:solidFill>
                  <a:srgbClr val="383A34"/>
                </a:solidFill>
                <a:latin typeface="Overpass"/>
                <a:ea typeface="Overpass"/>
                <a:cs typeface="Overpass"/>
                <a:sym typeface="Overpass"/>
              </a:rPr>
              <a:t>Must provide paid employment and wraparound services to REDF’s focus populations, including those with a history of homelessness, incarceration, addiction, mental illness, opportunity youth, refugees/ asylees, and survivors of human trafficking/ domestic violence</a:t>
            </a:r>
            <a:endParaRPr sz="1960">
              <a:solidFill>
                <a:srgbClr val="383A34"/>
              </a:solidFill>
              <a:latin typeface="Overpass"/>
              <a:ea typeface="Overpass"/>
              <a:cs typeface="Overpass"/>
              <a:sym typeface="Overpass"/>
            </a:endParaRPr>
          </a:p>
          <a:p>
            <a:pPr indent="-353060" lvl="0" marL="457200" rtl="0" algn="l">
              <a:lnSpc>
                <a:spcPct val="90000"/>
              </a:lnSpc>
              <a:spcBef>
                <a:spcPts val="1000"/>
              </a:spcBef>
              <a:spcAft>
                <a:spcPts val="0"/>
              </a:spcAft>
              <a:buClr>
                <a:schemeClr val="accent5"/>
              </a:buClr>
              <a:buSzPts val="1960"/>
              <a:buFont typeface="Overpass"/>
              <a:buChar char="●"/>
            </a:pPr>
            <a:r>
              <a:rPr lang="en-US" sz="1960">
                <a:solidFill>
                  <a:srgbClr val="383A34"/>
                </a:solidFill>
                <a:latin typeface="Overpass"/>
                <a:ea typeface="Overpass"/>
                <a:cs typeface="Overpass"/>
                <a:sym typeface="Overpass"/>
              </a:rPr>
              <a:t>Must generate earned revenue $100K-2M/year via sales of goods and/or services</a:t>
            </a:r>
            <a:endParaRPr sz="1960">
              <a:solidFill>
                <a:srgbClr val="383A34"/>
              </a:solidFill>
              <a:latin typeface="Overpass"/>
              <a:ea typeface="Overpass"/>
              <a:cs typeface="Overpass"/>
              <a:sym typeface="Overpass"/>
            </a:endParaRPr>
          </a:p>
          <a:p>
            <a:pPr indent="-353060" lvl="0" marL="457200" rtl="0" algn="l">
              <a:lnSpc>
                <a:spcPct val="90000"/>
              </a:lnSpc>
              <a:spcBef>
                <a:spcPts val="1000"/>
              </a:spcBef>
              <a:spcAft>
                <a:spcPts val="0"/>
              </a:spcAft>
              <a:buClr>
                <a:schemeClr val="accent5"/>
              </a:buClr>
              <a:buSzPts val="1960"/>
              <a:buFont typeface="Overpass"/>
              <a:buChar char="●"/>
            </a:pPr>
            <a:r>
              <a:rPr lang="en-US" sz="1960">
                <a:solidFill>
                  <a:srgbClr val="383A34"/>
                </a:solidFill>
                <a:latin typeface="Overpass"/>
                <a:ea typeface="Overpass"/>
                <a:cs typeface="Overpass"/>
                <a:sym typeface="Overpass"/>
              </a:rPr>
              <a:t>Must pay wages that meet local minimum wage thresholds</a:t>
            </a:r>
            <a:endParaRPr sz="1960">
              <a:solidFill>
                <a:srgbClr val="383A34"/>
              </a:solidFill>
              <a:latin typeface="Overpass"/>
              <a:ea typeface="Overpass"/>
              <a:cs typeface="Overpass"/>
              <a:sym typeface="Overpass"/>
            </a:endParaRPr>
          </a:p>
          <a:p>
            <a:pPr indent="-353060" lvl="0" marL="457200" rtl="0" algn="l">
              <a:lnSpc>
                <a:spcPct val="90000"/>
              </a:lnSpc>
              <a:spcBef>
                <a:spcPts val="1000"/>
              </a:spcBef>
              <a:spcAft>
                <a:spcPts val="1000"/>
              </a:spcAft>
              <a:buClr>
                <a:schemeClr val="accent5"/>
              </a:buClr>
              <a:buSzPts val="1960"/>
              <a:buFont typeface="Overpass"/>
              <a:buChar char="●"/>
            </a:pPr>
            <a:r>
              <a:rPr lang="en-US" sz="1960">
                <a:solidFill>
                  <a:srgbClr val="383A34"/>
                </a:solidFill>
                <a:latin typeface="Overpass"/>
                <a:ea typeface="Overpass"/>
                <a:cs typeface="Overpass"/>
                <a:sym typeface="Overpass"/>
              </a:rPr>
              <a:t>Must have been in operation for at least 12 months prior to program start. </a:t>
            </a:r>
            <a:endParaRPr sz="2115"/>
          </a:p>
        </p:txBody>
      </p:sp>
      <p:sp>
        <p:nvSpPr>
          <p:cNvPr id="364" name="Google Shape;364;g271737cc45c_0_317"/>
          <p:cNvSpPr txBox="1"/>
          <p:nvPr>
            <p:ph type="ctrTitle"/>
          </p:nvPr>
        </p:nvSpPr>
        <p:spPr>
          <a:xfrm>
            <a:off x="502563" y="287426"/>
            <a:ext cx="10638900" cy="6156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US" sz="4000">
                <a:latin typeface="Impact"/>
                <a:ea typeface="Impact"/>
                <a:cs typeface="Impact"/>
                <a:sym typeface="Impact"/>
              </a:rPr>
              <a:t>Eligibility </a:t>
            </a:r>
            <a:r>
              <a:rPr lang="en-US" sz="4000">
                <a:latin typeface="Impact"/>
                <a:ea typeface="Impact"/>
                <a:cs typeface="Impact"/>
                <a:sym typeface="Impact"/>
              </a:rPr>
              <a:t>Criteria</a:t>
            </a:r>
            <a:endParaRPr sz="4000">
              <a:latin typeface="Impact"/>
              <a:ea typeface="Impact"/>
              <a:cs typeface="Impact"/>
              <a:sym typeface="Impact"/>
            </a:endParaRPr>
          </a:p>
        </p:txBody>
      </p:sp>
      <p:cxnSp>
        <p:nvCxnSpPr>
          <p:cNvPr id="365" name="Google Shape;365;g271737cc45c_0_317"/>
          <p:cNvCxnSpPr/>
          <p:nvPr/>
        </p:nvCxnSpPr>
        <p:spPr>
          <a:xfrm>
            <a:off x="5898213" y="980126"/>
            <a:ext cx="0" cy="5469300"/>
          </a:xfrm>
          <a:prstGeom prst="straightConnector1">
            <a:avLst/>
          </a:prstGeom>
          <a:noFill/>
          <a:ln cap="flat" cmpd="sng" w="19050">
            <a:solidFill>
              <a:schemeClr val="accent1"/>
            </a:solidFill>
            <a:prstDash val="dash"/>
            <a:round/>
            <a:headEnd len="med" w="med" type="none"/>
            <a:tailEnd len="med" w="med" type="none"/>
          </a:ln>
        </p:spPr>
      </p:cxnSp>
      <p:sp>
        <p:nvSpPr>
          <p:cNvPr id="366" name="Google Shape;366;g271737cc45c_0_317"/>
          <p:cNvSpPr txBox="1"/>
          <p:nvPr/>
        </p:nvSpPr>
        <p:spPr>
          <a:xfrm>
            <a:off x="776625" y="6274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chemeClr val="accent1"/>
                </a:solidFill>
                <a:hlinkClick r:id="rId3">
                  <a:extLst>
                    <a:ext uri="{A12FA001-AC4F-418D-AE19-62706E023703}">
                      <ahyp:hlinkClr val="tx"/>
                    </a:ext>
                  </a:extLst>
                </a:hlinkClick>
              </a:rPr>
              <a:t>accelerator@redf.org</a:t>
            </a:r>
            <a:endParaRPr sz="120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71737cc45c_0_101"/>
          <p:cNvSpPr txBox="1"/>
          <p:nvPr>
            <p:ph type="ctrTitle"/>
          </p:nvPr>
        </p:nvSpPr>
        <p:spPr>
          <a:xfrm>
            <a:off x="7175450" y="1706775"/>
            <a:ext cx="4448100" cy="3740400"/>
          </a:xfrm>
          <a:prstGeom prst="rect">
            <a:avLst/>
          </a:prstGeom>
        </p:spPr>
        <p:txBody>
          <a:bodyPr anchorCtr="0" anchor="b" bIns="0" lIns="0" spcFirstLastPara="1" rIns="0" wrap="square" tIns="0">
            <a:spAutoFit/>
          </a:bodyPr>
          <a:lstStyle/>
          <a:p>
            <a:pPr indent="0" lvl="0" marL="0" rtl="0" algn="l">
              <a:spcBef>
                <a:spcPts val="0"/>
              </a:spcBef>
              <a:spcAft>
                <a:spcPts val="0"/>
              </a:spcAft>
              <a:buNone/>
            </a:pPr>
            <a:r>
              <a:rPr lang="en-US" sz="2700">
                <a:latin typeface="Overpass"/>
                <a:ea typeface="Overpass"/>
                <a:cs typeface="Overpass"/>
                <a:sym typeface="Overpass"/>
              </a:rPr>
              <a:t>REDF is a venture philanthropy fund that invests exclusively in </a:t>
            </a:r>
            <a:r>
              <a:rPr b="1" lang="en-US" sz="2700">
                <a:solidFill>
                  <a:schemeClr val="accent1"/>
                </a:solidFill>
                <a:latin typeface="Overpass"/>
                <a:ea typeface="Overpass"/>
                <a:cs typeface="Overpass"/>
                <a:sym typeface="Overpass"/>
              </a:rPr>
              <a:t>social enterprises that employ and empower people overcoming barriers to work,</a:t>
            </a:r>
            <a:r>
              <a:rPr lang="en-US" sz="2700">
                <a:latin typeface="Overpass"/>
                <a:ea typeface="Overpass"/>
                <a:cs typeface="Overpass"/>
                <a:sym typeface="Overpass"/>
              </a:rPr>
              <a:t> what we call </a:t>
            </a:r>
            <a:r>
              <a:rPr b="1" lang="en-US" sz="2700">
                <a:latin typeface="Overpass"/>
                <a:ea typeface="Overpass"/>
                <a:cs typeface="Overpass"/>
                <a:sym typeface="Overpass"/>
              </a:rPr>
              <a:t>‘Employment Social Enterprises,’ or ESE’s.</a:t>
            </a:r>
            <a:endParaRPr b="1" sz="2500">
              <a:latin typeface="Overpass"/>
              <a:ea typeface="Overpass"/>
              <a:cs typeface="Overpass"/>
              <a:sym typeface="Overpass"/>
            </a:endParaRPr>
          </a:p>
        </p:txBody>
      </p:sp>
      <p:pic>
        <p:nvPicPr>
          <p:cNvPr id="163" name="Google Shape;163;g271737cc45c_0_101"/>
          <p:cNvPicPr preferRelativeResize="0"/>
          <p:nvPr/>
        </p:nvPicPr>
        <p:blipFill rotWithShape="1">
          <a:blip r:embed="rId3">
            <a:alphaModFix/>
          </a:blip>
          <a:srcRect b="21648" l="0" r="32759" t="0"/>
          <a:stretch/>
        </p:blipFill>
        <p:spPr>
          <a:xfrm>
            <a:off x="568450" y="1108325"/>
            <a:ext cx="5969651" cy="4641350"/>
          </a:xfrm>
          <a:prstGeom prst="rect">
            <a:avLst/>
          </a:prstGeom>
          <a:noFill/>
          <a:ln>
            <a:noFill/>
          </a:ln>
        </p:spPr>
      </p:pic>
      <p:sp>
        <p:nvSpPr>
          <p:cNvPr id="164" name="Google Shape;164;g271737cc45c_0_101"/>
          <p:cNvSpPr txBox="1"/>
          <p:nvPr/>
        </p:nvSpPr>
        <p:spPr>
          <a:xfrm>
            <a:off x="776625" y="6274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chemeClr val="lt1"/>
                </a:solidFill>
                <a:hlinkClick r:id="rId4">
                  <a:extLst>
                    <a:ext uri="{A12FA001-AC4F-418D-AE19-62706E023703}">
                      <ahyp:hlinkClr val="tx"/>
                    </a:ext>
                  </a:extLst>
                </a:hlinkClick>
              </a:rPr>
              <a:t>accelerator@redf.org</a:t>
            </a:r>
            <a:endParaRPr sz="12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71737cc45c_0_456"/>
          <p:cNvSpPr txBox="1"/>
          <p:nvPr>
            <p:ph idx="4294967295" type="ctrTitle"/>
          </p:nvPr>
        </p:nvSpPr>
        <p:spPr>
          <a:xfrm>
            <a:off x="502563" y="2874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REDF </a:t>
            </a:r>
            <a:r>
              <a:rPr lang="en-US" sz="4500">
                <a:latin typeface="Impact"/>
                <a:ea typeface="Impact"/>
                <a:cs typeface="Impact"/>
                <a:sym typeface="Impact"/>
              </a:rPr>
              <a:t>Strategic</a:t>
            </a:r>
            <a:r>
              <a:rPr lang="en-US" sz="4500">
                <a:latin typeface="Impact"/>
                <a:ea typeface="Impact"/>
                <a:cs typeface="Impact"/>
                <a:sym typeface="Impact"/>
              </a:rPr>
              <a:t> Priority</a:t>
            </a:r>
            <a:endParaRPr sz="7100">
              <a:latin typeface="Impact"/>
              <a:ea typeface="Impact"/>
              <a:cs typeface="Impact"/>
              <a:sym typeface="Impact"/>
            </a:endParaRPr>
          </a:p>
        </p:txBody>
      </p:sp>
      <p:sp>
        <p:nvSpPr>
          <p:cNvPr id="373" name="Google Shape;373;g271737cc45c_0_456"/>
          <p:cNvSpPr txBox="1"/>
          <p:nvPr/>
        </p:nvSpPr>
        <p:spPr>
          <a:xfrm>
            <a:off x="776550" y="1774350"/>
            <a:ext cx="10638900" cy="330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latin typeface="Overpass"/>
                <a:ea typeface="Overpass"/>
                <a:cs typeface="Overpass"/>
                <a:sym typeface="Overpass"/>
              </a:rPr>
              <a:t>The Accelerator program is transitioning into a rolling review process. We operate our review process around </a:t>
            </a:r>
            <a:r>
              <a:rPr b="1" lang="en-US" sz="2900">
                <a:solidFill>
                  <a:schemeClr val="accent1"/>
                </a:solidFill>
                <a:latin typeface="Overpass"/>
                <a:ea typeface="Overpass"/>
                <a:cs typeface="Overpass"/>
                <a:sym typeface="Overpass"/>
              </a:rPr>
              <a:t>inclusion centered decision-making</a:t>
            </a:r>
            <a:r>
              <a:rPr lang="en-US" sz="2900">
                <a:solidFill>
                  <a:schemeClr val="accent1"/>
                </a:solidFill>
                <a:latin typeface="Overpass"/>
                <a:ea typeface="Overpass"/>
                <a:cs typeface="Overpass"/>
                <a:sym typeface="Overpass"/>
              </a:rPr>
              <a:t>.</a:t>
            </a:r>
            <a:r>
              <a:rPr lang="en-US" sz="2900">
                <a:latin typeface="Overpass"/>
                <a:ea typeface="Overpass"/>
                <a:cs typeface="Overpass"/>
                <a:sym typeface="Overpass"/>
              </a:rPr>
              <a:t> </a:t>
            </a:r>
            <a:endParaRPr sz="2900">
              <a:latin typeface="Overpass"/>
              <a:ea typeface="Overpass"/>
              <a:cs typeface="Overpass"/>
              <a:sym typeface="Overpass"/>
            </a:endParaRPr>
          </a:p>
          <a:p>
            <a:pPr indent="0" lvl="0" marL="0" rtl="0" algn="l">
              <a:spcBef>
                <a:spcPts val="0"/>
              </a:spcBef>
              <a:spcAft>
                <a:spcPts val="0"/>
              </a:spcAft>
              <a:buNone/>
            </a:pPr>
            <a:r>
              <a:t/>
            </a:r>
            <a:endParaRPr sz="2900">
              <a:latin typeface="Overpass"/>
              <a:ea typeface="Overpass"/>
              <a:cs typeface="Overpass"/>
              <a:sym typeface="Overpass"/>
            </a:endParaRPr>
          </a:p>
          <a:p>
            <a:pPr indent="0" lvl="0" marL="0" rtl="0" algn="l">
              <a:spcBef>
                <a:spcPts val="0"/>
              </a:spcBef>
              <a:spcAft>
                <a:spcPts val="0"/>
              </a:spcAft>
              <a:buNone/>
            </a:pPr>
            <a:r>
              <a:rPr lang="en-US" sz="2900">
                <a:latin typeface="Overpass"/>
                <a:ea typeface="Overpass"/>
                <a:cs typeface="Overpass"/>
                <a:sym typeface="Overpass"/>
              </a:rPr>
              <a:t>Our goal is to </a:t>
            </a:r>
            <a:r>
              <a:rPr b="1" lang="en-US" sz="2900">
                <a:solidFill>
                  <a:schemeClr val="accent1"/>
                </a:solidFill>
                <a:latin typeface="Overpass"/>
                <a:ea typeface="Overpass"/>
                <a:cs typeface="Overpass"/>
                <a:sym typeface="Overpass"/>
              </a:rPr>
              <a:t>accept every leader into our program that is ready and eligible</a:t>
            </a:r>
            <a:r>
              <a:rPr lang="en-US" sz="2900">
                <a:latin typeface="Overpass"/>
                <a:ea typeface="Overpass"/>
                <a:cs typeface="Overpass"/>
                <a:sym typeface="Overpass"/>
              </a:rPr>
              <a:t>. During our review process we are looking for reasons to include leaders in our program NOT exclude.</a:t>
            </a:r>
            <a:endParaRPr sz="1900">
              <a:latin typeface="Overpass"/>
              <a:ea typeface="Overpass"/>
              <a:cs typeface="Overpass"/>
              <a:sym typeface="Overpass"/>
            </a:endParaRPr>
          </a:p>
        </p:txBody>
      </p:sp>
      <p:sp>
        <p:nvSpPr>
          <p:cNvPr id="374" name="Google Shape;374;g271737cc45c_0_456"/>
          <p:cNvSpPr txBox="1"/>
          <p:nvPr/>
        </p:nvSpPr>
        <p:spPr>
          <a:xfrm>
            <a:off x="776625" y="6274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chemeClr val="accent1"/>
                </a:solidFill>
                <a:hlinkClick r:id="rId3">
                  <a:extLst>
                    <a:ext uri="{A12FA001-AC4F-418D-AE19-62706E023703}">
                      <ahyp:hlinkClr val="tx"/>
                    </a:ext>
                  </a:extLst>
                </a:hlinkClick>
              </a:rPr>
              <a:t>accelerator@redf.org</a:t>
            </a:r>
            <a:endParaRPr sz="120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71737cc45c_0_485"/>
          <p:cNvSpPr txBox="1"/>
          <p:nvPr>
            <p:ph idx="4294967295" type="ctrTitle"/>
          </p:nvPr>
        </p:nvSpPr>
        <p:spPr>
          <a:xfrm>
            <a:off x="502563" y="1350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Accelerator Selection Criteria</a:t>
            </a:r>
            <a:endParaRPr sz="4500">
              <a:latin typeface="Impact"/>
              <a:ea typeface="Impact"/>
              <a:cs typeface="Impact"/>
              <a:sym typeface="Impact"/>
            </a:endParaRPr>
          </a:p>
        </p:txBody>
      </p:sp>
      <p:sp>
        <p:nvSpPr>
          <p:cNvPr id="381" name="Google Shape;381;g271737cc45c_0_485"/>
          <p:cNvSpPr txBox="1"/>
          <p:nvPr/>
        </p:nvSpPr>
        <p:spPr>
          <a:xfrm>
            <a:off x="502575" y="1361125"/>
            <a:ext cx="10988400" cy="530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20"/>
              </a:spcBef>
              <a:spcAft>
                <a:spcPts val="0"/>
              </a:spcAft>
              <a:buNone/>
            </a:pPr>
            <a:r>
              <a:rPr lang="en-US" sz="2700">
                <a:solidFill>
                  <a:schemeClr val="accent4"/>
                </a:solidFill>
                <a:latin typeface="Impact"/>
                <a:ea typeface="Impact"/>
                <a:cs typeface="Impact"/>
                <a:sym typeface="Impact"/>
              </a:rPr>
              <a:t>Business Model </a:t>
            </a:r>
            <a:endParaRPr sz="2700">
              <a:solidFill>
                <a:schemeClr val="accent4"/>
              </a:solidFill>
              <a:latin typeface="Impact"/>
              <a:ea typeface="Impact"/>
              <a:cs typeface="Impact"/>
              <a:sym typeface="Impact"/>
            </a:endParaRPr>
          </a:p>
          <a:p>
            <a:pPr indent="-336550" lvl="0" marL="457200" rtl="0" algn="l">
              <a:lnSpc>
                <a:spcPct val="90000"/>
              </a:lnSpc>
              <a:spcBef>
                <a:spcPts val="1000"/>
              </a:spcBef>
              <a:spcAft>
                <a:spcPts val="0"/>
              </a:spcAft>
              <a:buClr>
                <a:srgbClr val="383A34"/>
              </a:buClr>
              <a:buSzPts val="1700"/>
              <a:buFont typeface="Overpass"/>
              <a:buChar char="•"/>
            </a:pPr>
            <a:r>
              <a:rPr lang="en-US" sz="1700">
                <a:solidFill>
                  <a:srgbClr val="383A34"/>
                </a:solidFill>
                <a:latin typeface="Overpass"/>
                <a:ea typeface="Overpass"/>
                <a:cs typeface="Overpass"/>
                <a:sym typeface="Overpass"/>
              </a:rPr>
              <a:t>The ESE has a clear product or service they sell through a compelling business model, with a stable customer base.</a:t>
            </a:r>
            <a:endParaRPr sz="1700">
              <a:solidFill>
                <a:srgbClr val="383A34"/>
              </a:solidFill>
              <a:latin typeface="Overpass"/>
              <a:ea typeface="Overpass"/>
              <a:cs typeface="Overpass"/>
              <a:sym typeface="Overpass"/>
            </a:endParaRPr>
          </a:p>
          <a:p>
            <a:pPr indent="-336550" lvl="0" marL="457200" rtl="0" algn="l">
              <a:lnSpc>
                <a:spcPct val="90000"/>
              </a:lnSpc>
              <a:spcBef>
                <a:spcPts val="1000"/>
              </a:spcBef>
              <a:spcAft>
                <a:spcPts val="0"/>
              </a:spcAft>
              <a:buClr>
                <a:srgbClr val="383A34"/>
              </a:buClr>
              <a:buSzPts val="1700"/>
              <a:buFont typeface="Overpass"/>
              <a:buChar char="•"/>
            </a:pPr>
            <a:r>
              <a:rPr lang="en-US" sz="1700">
                <a:solidFill>
                  <a:srgbClr val="383A34"/>
                </a:solidFill>
                <a:latin typeface="Overpass"/>
                <a:ea typeface="Overpass"/>
                <a:cs typeface="Overpass"/>
                <a:sym typeface="Overpass"/>
              </a:rPr>
              <a:t>The enterprise is in an overall strong position – both operationally and financially – to build on what already exists, and with the right support and resources, grow over the next 3 years.</a:t>
            </a:r>
            <a:endParaRPr sz="1700">
              <a:solidFill>
                <a:srgbClr val="383A34"/>
              </a:solidFill>
              <a:latin typeface="Overpass"/>
              <a:ea typeface="Overpass"/>
              <a:cs typeface="Overpass"/>
              <a:sym typeface="Overpass"/>
            </a:endParaRPr>
          </a:p>
          <a:p>
            <a:pPr indent="0" lvl="0" marL="0" rtl="0" algn="l">
              <a:lnSpc>
                <a:spcPct val="90000"/>
              </a:lnSpc>
              <a:spcBef>
                <a:spcPts val="1000"/>
              </a:spcBef>
              <a:spcAft>
                <a:spcPts val="0"/>
              </a:spcAft>
              <a:buNone/>
            </a:pPr>
            <a:r>
              <a:t/>
            </a:r>
            <a:endParaRPr sz="1600">
              <a:solidFill>
                <a:srgbClr val="383A34"/>
              </a:solidFill>
              <a:latin typeface="Overpass"/>
              <a:ea typeface="Overpass"/>
              <a:cs typeface="Overpass"/>
              <a:sym typeface="Overpass"/>
            </a:endParaRPr>
          </a:p>
          <a:p>
            <a:pPr indent="0" lvl="0" marL="0" rtl="0" algn="l">
              <a:lnSpc>
                <a:spcPct val="90000"/>
              </a:lnSpc>
              <a:spcBef>
                <a:spcPts val="1000"/>
              </a:spcBef>
              <a:spcAft>
                <a:spcPts val="0"/>
              </a:spcAft>
              <a:buNone/>
            </a:pPr>
            <a:r>
              <a:rPr lang="en-US" sz="2700">
                <a:solidFill>
                  <a:schemeClr val="accent4"/>
                </a:solidFill>
                <a:latin typeface="Impact"/>
                <a:ea typeface="Impact"/>
                <a:cs typeface="Impact"/>
                <a:sym typeface="Impact"/>
              </a:rPr>
              <a:t>Employment Program Alignment </a:t>
            </a:r>
            <a:endParaRPr sz="2700">
              <a:solidFill>
                <a:schemeClr val="accent4"/>
              </a:solidFill>
              <a:latin typeface="Impact"/>
              <a:ea typeface="Impact"/>
              <a:cs typeface="Impact"/>
              <a:sym typeface="Impact"/>
            </a:endParaRPr>
          </a:p>
          <a:p>
            <a:pPr indent="-336550" lvl="0" marL="457200" rtl="0" algn="l">
              <a:lnSpc>
                <a:spcPct val="90000"/>
              </a:lnSpc>
              <a:spcBef>
                <a:spcPts val="1000"/>
              </a:spcBef>
              <a:spcAft>
                <a:spcPts val="0"/>
              </a:spcAft>
              <a:buClr>
                <a:srgbClr val="383A34"/>
              </a:buClr>
              <a:buSzPts val="1700"/>
              <a:buFont typeface="Overpass"/>
              <a:buChar char="•"/>
            </a:pPr>
            <a:r>
              <a:rPr lang="en-US" sz="1700">
                <a:solidFill>
                  <a:srgbClr val="383A34"/>
                </a:solidFill>
                <a:latin typeface="Overpass"/>
                <a:ea typeface="Overpass"/>
                <a:cs typeface="Overpass"/>
                <a:sym typeface="Overpass"/>
              </a:rPr>
              <a:t>The ESE currently employs individuals that identify with REDF’s focus population.</a:t>
            </a:r>
            <a:endParaRPr sz="1700">
              <a:solidFill>
                <a:srgbClr val="383A34"/>
              </a:solidFill>
              <a:latin typeface="Overpass"/>
              <a:ea typeface="Overpass"/>
              <a:cs typeface="Overpass"/>
              <a:sym typeface="Overpass"/>
            </a:endParaRPr>
          </a:p>
          <a:p>
            <a:pPr indent="-336550" lvl="0" marL="457200" rtl="0" algn="l">
              <a:lnSpc>
                <a:spcPct val="90000"/>
              </a:lnSpc>
              <a:spcBef>
                <a:spcPts val="1000"/>
              </a:spcBef>
              <a:spcAft>
                <a:spcPts val="0"/>
              </a:spcAft>
              <a:buClr>
                <a:srgbClr val="383A34"/>
              </a:buClr>
              <a:buSzPts val="1700"/>
              <a:buFont typeface="Overpass"/>
              <a:buChar char="•"/>
            </a:pPr>
            <a:r>
              <a:rPr lang="en-US" sz="1700">
                <a:solidFill>
                  <a:srgbClr val="383A34"/>
                </a:solidFill>
                <a:latin typeface="Overpass"/>
                <a:ea typeface="Overpass"/>
                <a:cs typeface="Overpass"/>
                <a:sym typeface="Overpass"/>
              </a:rPr>
              <a:t>The ESE provides a wage that meets local min standards, with opportunities for growth. Family sustaining wages are especially valuable when appropriate for the role.</a:t>
            </a:r>
            <a:endParaRPr sz="1700">
              <a:solidFill>
                <a:srgbClr val="383A34"/>
              </a:solidFill>
              <a:latin typeface="Overpass"/>
              <a:ea typeface="Overpass"/>
              <a:cs typeface="Overpass"/>
              <a:sym typeface="Overpass"/>
            </a:endParaRPr>
          </a:p>
          <a:p>
            <a:pPr indent="-336550" lvl="0" marL="457200" rtl="0" algn="l">
              <a:lnSpc>
                <a:spcPct val="90000"/>
              </a:lnSpc>
              <a:spcBef>
                <a:spcPts val="1000"/>
              </a:spcBef>
              <a:spcAft>
                <a:spcPts val="0"/>
              </a:spcAft>
              <a:buClr>
                <a:srgbClr val="383A34"/>
              </a:buClr>
              <a:buSzPts val="1700"/>
              <a:buFont typeface="Overpass"/>
              <a:buChar char="•"/>
            </a:pPr>
            <a:r>
              <a:rPr lang="en-US" sz="1700">
                <a:solidFill>
                  <a:srgbClr val="383A34"/>
                </a:solidFill>
                <a:latin typeface="Overpass"/>
                <a:ea typeface="Overpass"/>
                <a:cs typeface="Overpass"/>
                <a:sym typeface="Overpass"/>
              </a:rPr>
              <a:t>In addition to the job and compensation, the ESE provides wraparound supports and job skills training to help employee/participants move up within the org or transition into permanent employment.. </a:t>
            </a:r>
            <a:endParaRPr sz="1700">
              <a:solidFill>
                <a:srgbClr val="383A34"/>
              </a:solidFill>
              <a:latin typeface="Overpass"/>
              <a:ea typeface="Overpass"/>
              <a:cs typeface="Overpass"/>
              <a:sym typeface="Overpass"/>
            </a:endParaRPr>
          </a:p>
          <a:p>
            <a:pPr indent="-336550" lvl="0" marL="457200" rtl="0" algn="l">
              <a:lnSpc>
                <a:spcPct val="90000"/>
              </a:lnSpc>
              <a:spcBef>
                <a:spcPts val="1000"/>
              </a:spcBef>
              <a:spcAft>
                <a:spcPts val="1000"/>
              </a:spcAft>
              <a:buClr>
                <a:srgbClr val="383A34"/>
              </a:buClr>
              <a:buSzPts val="1700"/>
              <a:buFont typeface="Overpass"/>
              <a:buChar char="•"/>
            </a:pPr>
            <a:r>
              <a:rPr lang="en-US" sz="1700">
                <a:solidFill>
                  <a:srgbClr val="383A34"/>
                </a:solidFill>
                <a:latin typeface="Overpass"/>
                <a:ea typeface="Overpass"/>
                <a:cs typeface="Overpass"/>
                <a:sym typeface="Overpass"/>
              </a:rPr>
              <a:t>The leader’s enterprise has designed programming/processes/systems in place through which they deliver the wrap around services helping their participants remove barriers to employment. If they do not currently have an employment program in place, they intend to start thinking strategically around building these programs.</a:t>
            </a:r>
            <a:endParaRPr sz="1700">
              <a:solidFill>
                <a:srgbClr val="383A34"/>
              </a:solidFill>
              <a:latin typeface="Overpass"/>
              <a:ea typeface="Overpass"/>
              <a:cs typeface="Overpass"/>
              <a:sym typeface="Overpass"/>
            </a:endParaRPr>
          </a:p>
        </p:txBody>
      </p:sp>
      <p:sp>
        <p:nvSpPr>
          <p:cNvPr id="382" name="Google Shape;382;g271737cc45c_0_485"/>
          <p:cNvSpPr txBox="1"/>
          <p:nvPr/>
        </p:nvSpPr>
        <p:spPr>
          <a:xfrm>
            <a:off x="502575" y="734550"/>
            <a:ext cx="73518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1000"/>
              </a:spcAft>
              <a:buNone/>
            </a:pPr>
            <a:r>
              <a:rPr lang="en-US" sz="1600">
                <a:solidFill>
                  <a:srgbClr val="383A34"/>
                </a:solidFill>
                <a:latin typeface="Overpass"/>
                <a:ea typeface="Overpass"/>
                <a:cs typeface="Overpass"/>
                <a:sym typeface="Overpass"/>
              </a:rPr>
              <a:t>The following criteria help an application stand out: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71737cc45c_0_467"/>
          <p:cNvSpPr txBox="1"/>
          <p:nvPr>
            <p:ph idx="4294967295" type="ctrTitle"/>
          </p:nvPr>
        </p:nvSpPr>
        <p:spPr>
          <a:xfrm>
            <a:off x="502563" y="1350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Accelerator Selection Criteria</a:t>
            </a:r>
            <a:endParaRPr sz="4500">
              <a:latin typeface="Impact"/>
              <a:ea typeface="Impact"/>
              <a:cs typeface="Impact"/>
              <a:sym typeface="Impact"/>
            </a:endParaRPr>
          </a:p>
        </p:txBody>
      </p:sp>
      <p:sp>
        <p:nvSpPr>
          <p:cNvPr id="389" name="Google Shape;389;g271737cc45c_0_467"/>
          <p:cNvSpPr txBox="1"/>
          <p:nvPr/>
        </p:nvSpPr>
        <p:spPr>
          <a:xfrm>
            <a:off x="502575" y="1437325"/>
            <a:ext cx="10638900" cy="482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20"/>
              </a:spcBef>
              <a:spcAft>
                <a:spcPts val="0"/>
              </a:spcAft>
              <a:buNone/>
            </a:pPr>
            <a:r>
              <a:rPr lang="en-US" sz="2700">
                <a:solidFill>
                  <a:schemeClr val="accent4"/>
                </a:solidFill>
                <a:latin typeface="Impact"/>
                <a:ea typeface="Impact"/>
                <a:cs typeface="Impact"/>
                <a:sym typeface="Impact"/>
              </a:rPr>
              <a:t>Leadership</a:t>
            </a:r>
            <a:endParaRPr sz="2700">
              <a:solidFill>
                <a:schemeClr val="accent4"/>
              </a:solidFill>
              <a:latin typeface="Impact"/>
              <a:ea typeface="Impact"/>
              <a:cs typeface="Impact"/>
              <a:sym typeface="Impact"/>
            </a:endParaRPr>
          </a:p>
          <a:p>
            <a:pPr indent="-342900" lvl="0" marL="457200" rtl="0" algn="l">
              <a:lnSpc>
                <a:spcPct val="90000"/>
              </a:lnSpc>
              <a:spcBef>
                <a:spcPts val="1000"/>
              </a:spcBef>
              <a:spcAft>
                <a:spcPts val="0"/>
              </a:spcAft>
              <a:buClr>
                <a:srgbClr val="383A34"/>
              </a:buClr>
              <a:buSzPts val="1800"/>
              <a:buFont typeface="Overpass"/>
              <a:buChar char="•"/>
            </a:pPr>
            <a:r>
              <a:rPr lang="en-US" sz="1800">
                <a:solidFill>
                  <a:srgbClr val="383A34"/>
                </a:solidFill>
                <a:latin typeface="Overpass"/>
                <a:ea typeface="Overpass"/>
                <a:cs typeface="Overpass"/>
                <a:sym typeface="Overpass"/>
              </a:rPr>
              <a:t>The ESE leader has a thoughtful and realistic plan to grow the ESE’s earned revenue and social impact. </a:t>
            </a:r>
            <a:endParaRPr sz="1800">
              <a:solidFill>
                <a:srgbClr val="383A34"/>
              </a:solidFill>
              <a:latin typeface="Overpass"/>
              <a:ea typeface="Overpass"/>
              <a:cs typeface="Overpass"/>
              <a:sym typeface="Overpass"/>
            </a:endParaRPr>
          </a:p>
          <a:p>
            <a:pPr indent="-342900" lvl="0" marL="457200" rtl="0" algn="l">
              <a:lnSpc>
                <a:spcPct val="90000"/>
              </a:lnSpc>
              <a:spcBef>
                <a:spcPts val="1000"/>
              </a:spcBef>
              <a:spcAft>
                <a:spcPts val="0"/>
              </a:spcAft>
              <a:buClr>
                <a:srgbClr val="383A34"/>
              </a:buClr>
              <a:buSzPts val="1800"/>
              <a:buFont typeface="Overpass"/>
              <a:buChar char="•"/>
            </a:pPr>
            <a:r>
              <a:rPr lang="en-US" sz="1800">
                <a:solidFill>
                  <a:srgbClr val="383A34"/>
                </a:solidFill>
                <a:latin typeface="Overpass"/>
                <a:ea typeface="Overpass"/>
                <a:cs typeface="Overpass"/>
                <a:sym typeface="Overpass"/>
              </a:rPr>
              <a:t>The ESE leader is excited about the potential to learn and grow in community with others, is clear about what they want to learn, and eager to put the learnings from the Accelerator to work for their organization.</a:t>
            </a:r>
            <a:endParaRPr sz="1800">
              <a:solidFill>
                <a:srgbClr val="383A34"/>
              </a:solidFill>
              <a:latin typeface="Overpass"/>
              <a:ea typeface="Overpass"/>
              <a:cs typeface="Overpass"/>
              <a:sym typeface="Overpass"/>
            </a:endParaRPr>
          </a:p>
          <a:p>
            <a:pPr indent="-342900" lvl="0" marL="457200" rtl="0" algn="l">
              <a:lnSpc>
                <a:spcPct val="90000"/>
              </a:lnSpc>
              <a:spcBef>
                <a:spcPts val="1000"/>
              </a:spcBef>
              <a:spcAft>
                <a:spcPts val="0"/>
              </a:spcAft>
              <a:buClr>
                <a:srgbClr val="383A34"/>
              </a:buClr>
              <a:buSzPts val="1800"/>
              <a:buFont typeface="Overpass"/>
              <a:buChar char="•"/>
            </a:pPr>
            <a:r>
              <a:rPr lang="en-US" sz="1800">
                <a:solidFill>
                  <a:srgbClr val="383A34"/>
                </a:solidFill>
                <a:latin typeface="Overpass"/>
                <a:ea typeface="Overpass"/>
                <a:cs typeface="Overpass"/>
                <a:sym typeface="Overpass"/>
              </a:rPr>
              <a:t>The ESE leader has a strong staff to which they can delegate their work while they are away and a realistic plan to do so.</a:t>
            </a:r>
            <a:endParaRPr sz="1800">
              <a:solidFill>
                <a:srgbClr val="383A34"/>
              </a:solidFill>
              <a:latin typeface="Overpass"/>
              <a:ea typeface="Overpass"/>
              <a:cs typeface="Overpass"/>
              <a:sym typeface="Overpass"/>
            </a:endParaRPr>
          </a:p>
          <a:p>
            <a:pPr indent="0" lvl="0" marL="457200" rtl="0" algn="l">
              <a:lnSpc>
                <a:spcPct val="90000"/>
              </a:lnSpc>
              <a:spcBef>
                <a:spcPts val="1000"/>
              </a:spcBef>
              <a:spcAft>
                <a:spcPts val="0"/>
              </a:spcAft>
              <a:buNone/>
            </a:pPr>
            <a:r>
              <a:t/>
            </a:r>
            <a:endParaRPr sz="1600">
              <a:solidFill>
                <a:srgbClr val="383A34"/>
              </a:solidFill>
              <a:latin typeface="Overpass"/>
              <a:ea typeface="Overpass"/>
              <a:cs typeface="Overpass"/>
              <a:sym typeface="Overpass"/>
            </a:endParaRPr>
          </a:p>
          <a:p>
            <a:pPr indent="0" lvl="0" marL="0" rtl="0" algn="l">
              <a:lnSpc>
                <a:spcPct val="90000"/>
              </a:lnSpc>
              <a:spcBef>
                <a:spcPts val="1000"/>
              </a:spcBef>
              <a:spcAft>
                <a:spcPts val="0"/>
              </a:spcAft>
              <a:buNone/>
            </a:pPr>
            <a:r>
              <a:rPr lang="en-US" sz="2700">
                <a:solidFill>
                  <a:schemeClr val="accent4"/>
                </a:solidFill>
                <a:latin typeface="Impact"/>
                <a:ea typeface="Impact"/>
                <a:cs typeface="Impact"/>
                <a:sym typeface="Impact"/>
              </a:rPr>
              <a:t>Organizational Capacity</a:t>
            </a:r>
            <a:endParaRPr sz="2700">
              <a:solidFill>
                <a:schemeClr val="accent4"/>
              </a:solidFill>
              <a:latin typeface="Impact"/>
              <a:ea typeface="Impact"/>
              <a:cs typeface="Impact"/>
              <a:sym typeface="Impact"/>
            </a:endParaRPr>
          </a:p>
          <a:p>
            <a:pPr indent="-342900" lvl="0" marL="457200" rtl="0" algn="l">
              <a:lnSpc>
                <a:spcPct val="90000"/>
              </a:lnSpc>
              <a:spcBef>
                <a:spcPts val="1000"/>
              </a:spcBef>
              <a:spcAft>
                <a:spcPts val="0"/>
              </a:spcAft>
              <a:buClr>
                <a:srgbClr val="383A34"/>
              </a:buClr>
              <a:buSzPts val="1800"/>
              <a:buFont typeface="Overpass"/>
              <a:buChar char="•"/>
            </a:pPr>
            <a:r>
              <a:rPr lang="en-US" sz="1800">
                <a:solidFill>
                  <a:srgbClr val="383A34"/>
                </a:solidFill>
                <a:latin typeface="Overpass"/>
                <a:ea typeface="Overpass"/>
                <a:cs typeface="Overpass"/>
                <a:sym typeface="Overpass"/>
              </a:rPr>
              <a:t>The ESE and leader have the capacity &amp; ability to step away from their organization for all three cohort convenings</a:t>
            </a:r>
            <a:endParaRPr sz="1800">
              <a:solidFill>
                <a:srgbClr val="383A34"/>
              </a:solidFill>
              <a:latin typeface="Overpass"/>
              <a:ea typeface="Overpass"/>
              <a:cs typeface="Overpass"/>
              <a:sym typeface="Overpass"/>
            </a:endParaRPr>
          </a:p>
          <a:p>
            <a:pPr indent="-342900" lvl="0" marL="457200" rtl="0" algn="l">
              <a:lnSpc>
                <a:spcPct val="90000"/>
              </a:lnSpc>
              <a:spcBef>
                <a:spcPts val="1000"/>
              </a:spcBef>
              <a:spcAft>
                <a:spcPts val="1000"/>
              </a:spcAft>
              <a:buClr>
                <a:srgbClr val="383A34"/>
              </a:buClr>
              <a:buSzPts val="1800"/>
              <a:buFont typeface="Overpass"/>
              <a:buChar char="•"/>
            </a:pPr>
            <a:r>
              <a:rPr lang="en-US" sz="1800">
                <a:solidFill>
                  <a:srgbClr val="383A34"/>
                </a:solidFill>
                <a:latin typeface="Overpass"/>
                <a:ea typeface="Overpass"/>
                <a:cs typeface="Overpass"/>
                <a:sym typeface="Overpass"/>
              </a:rPr>
              <a:t>The ESE does  not have to shut down their enterprise operations in order to participate in the Accelerator program.</a:t>
            </a:r>
            <a:endParaRPr sz="1800">
              <a:solidFill>
                <a:srgbClr val="383A34"/>
              </a:solidFill>
              <a:latin typeface="Overpass"/>
              <a:ea typeface="Overpass"/>
              <a:cs typeface="Overpass"/>
              <a:sym typeface="Overpass"/>
            </a:endParaRPr>
          </a:p>
        </p:txBody>
      </p:sp>
      <p:sp>
        <p:nvSpPr>
          <p:cNvPr id="390" name="Google Shape;390;g271737cc45c_0_467"/>
          <p:cNvSpPr txBox="1"/>
          <p:nvPr/>
        </p:nvSpPr>
        <p:spPr>
          <a:xfrm>
            <a:off x="551700" y="751525"/>
            <a:ext cx="55596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1000"/>
              </a:spcAft>
              <a:buNone/>
            </a:pPr>
            <a:r>
              <a:rPr lang="en-US" sz="1600">
                <a:solidFill>
                  <a:srgbClr val="383A34"/>
                </a:solidFill>
                <a:latin typeface="Overpass"/>
                <a:ea typeface="Overpass"/>
                <a:cs typeface="Overpass"/>
                <a:sym typeface="Overpass"/>
              </a:rPr>
              <a:t>The following criteria help an application stand out:</a:t>
            </a:r>
            <a:endParaRPr sz="1600">
              <a:solidFill>
                <a:srgbClr val="383A34"/>
              </a:solidFill>
              <a:latin typeface="Overpass"/>
              <a:ea typeface="Overpass"/>
              <a:cs typeface="Overpass"/>
              <a:sym typeface="Overpas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271737cc45c_0_472"/>
          <p:cNvSpPr txBox="1"/>
          <p:nvPr>
            <p:ph idx="4294967295" type="ctrTitle"/>
          </p:nvPr>
        </p:nvSpPr>
        <p:spPr>
          <a:xfrm>
            <a:off x="502563" y="2874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Selection Timeline Dates</a:t>
            </a:r>
            <a:endParaRPr sz="4500">
              <a:latin typeface="Impact"/>
              <a:ea typeface="Impact"/>
              <a:cs typeface="Impact"/>
              <a:sym typeface="Impact"/>
            </a:endParaRPr>
          </a:p>
        </p:txBody>
      </p:sp>
      <p:sp>
        <p:nvSpPr>
          <p:cNvPr id="397" name="Google Shape;397;g271737cc45c_0_472"/>
          <p:cNvSpPr/>
          <p:nvPr/>
        </p:nvSpPr>
        <p:spPr>
          <a:xfrm>
            <a:off x="592350" y="2072425"/>
            <a:ext cx="11279700" cy="1092300"/>
          </a:xfrm>
          <a:prstGeom prst="rightArrow">
            <a:avLst>
              <a:gd fmla="val 50000" name="adj1"/>
              <a:gd fmla="val 50000" name="adj2"/>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71737cc45c_0_472"/>
          <p:cNvSpPr/>
          <p:nvPr/>
        </p:nvSpPr>
        <p:spPr>
          <a:xfrm>
            <a:off x="876056" y="2177876"/>
            <a:ext cx="2175300" cy="881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71737cc45c_0_472"/>
          <p:cNvSpPr txBox="1"/>
          <p:nvPr/>
        </p:nvSpPr>
        <p:spPr>
          <a:xfrm>
            <a:off x="911259" y="2295321"/>
            <a:ext cx="2104800" cy="6465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i="1" lang="en-US" sz="1300">
                <a:solidFill>
                  <a:schemeClr val="lt1"/>
                </a:solidFill>
                <a:latin typeface="Overpass"/>
                <a:ea typeface="Overpass"/>
                <a:cs typeface="Overpass"/>
                <a:sym typeface="Overpass"/>
              </a:rPr>
              <a:t>Aug </a:t>
            </a:r>
            <a:r>
              <a:rPr b="1" i="1" lang="en-US" sz="1300">
                <a:solidFill>
                  <a:schemeClr val="lt1"/>
                </a:solidFill>
                <a:latin typeface="Overpass"/>
                <a:ea typeface="Overpass"/>
                <a:cs typeface="Overpass"/>
                <a:sym typeface="Overpass"/>
              </a:rPr>
              <a:t>2024</a:t>
            </a:r>
            <a:br>
              <a:rPr b="1" i="1" lang="en-US" sz="1300">
                <a:solidFill>
                  <a:schemeClr val="lt1"/>
                </a:solidFill>
                <a:latin typeface="Overpass"/>
                <a:ea typeface="Overpass"/>
                <a:cs typeface="Overpass"/>
                <a:sym typeface="Overpass"/>
              </a:rPr>
            </a:br>
            <a:r>
              <a:rPr i="1" lang="en-US" sz="1300">
                <a:solidFill>
                  <a:schemeClr val="lt1"/>
                </a:solidFill>
                <a:latin typeface="Overpass"/>
                <a:ea typeface="Overpass"/>
                <a:cs typeface="Overpass"/>
                <a:sym typeface="Overpass"/>
              </a:rPr>
              <a:t> </a:t>
            </a:r>
            <a:br>
              <a:rPr i="1" lang="en-US" sz="1300">
                <a:solidFill>
                  <a:schemeClr val="lt1"/>
                </a:solidFill>
                <a:latin typeface="Overpass"/>
                <a:ea typeface="Overpass"/>
                <a:cs typeface="Overpass"/>
                <a:sym typeface="Overpass"/>
              </a:rPr>
            </a:br>
            <a:r>
              <a:rPr lang="en-US" sz="1300">
                <a:solidFill>
                  <a:schemeClr val="lt1"/>
                </a:solidFill>
                <a:latin typeface="Overpass"/>
                <a:ea typeface="Overpass"/>
                <a:cs typeface="Overpass"/>
                <a:sym typeface="Overpass"/>
              </a:rPr>
              <a:t>Application Open</a:t>
            </a:r>
            <a:r>
              <a:rPr lang="en-US" sz="1300">
                <a:solidFill>
                  <a:schemeClr val="lt1"/>
                </a:solidFill>
                <a:latin typeface="Overpass"/>
                <a:ea typeface="Overpass"/>
                <a:cs typeface="Overpass"/>
                <a:sym typeface="Overpass"/>
              </a:rPr>
              <a:t>s</a:t>
            </a:r>
            <a:br>
              <a:rPr lang="en-US" sz="1300">
                <a:solidFill>
                  <a:schemeClr val="lt1"/>
                </a:solidFill>
                <a:latin typeface="Overpass"/>
                <a:ea typeface="Overpass"/>
                <a:cs typeface="Overpass"/>
                <a:sym typeface="Overpass"/>
              </a:rPr>
            </a:br>
            <a:endParaRPr sz="1300">
              <a:solidFill>
                <a:schemeClr val="lt1"/>
              </a:solidFill>
              <a:latin typeface="Overpass"/>
              <a:ea typeface="Overpass"/>
              <a:cs typeface="Overpass"/>
              <a:sym typeface="Overpass"/>
            </a:endParaRPr>
          </a:p>
        </p:txBody>
      </p:sp>
      <p:sp>
        <p:nvSpPr>
          <p:cNvPr id="400" name="Google Shape;400;g271737cc45c_0_472"/>
          <p:cNvSpPr/>
          <p:nvPr/>
        </p:nvSpPr>
        <p:spPr>
          <a:xfrm>
            <a:off x="3460089" y="2177876"/>
            <a:ext cx="2175300" cy="881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271737cc45c_0_472"/>
          <p:cNvSpPr/>
          <p:nvPr/>
        </p:nvSpPr>
        <p:spPr>
          <a:xfrm>
            <a:off x="8561623" y="2177876"/>
            <a:ext cx="2175300" cy="881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71737cc45c_0_472"/>
          <p:cNvSpPr txBox="1"/>
          <p:nvPr/>
        </p:nvSpPr>
        <p:spPr>
          <a:xfrm>
            <a:off x="8777930" y="2261276"/>
            <a:ext cx="1742700" cy="7146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i="1" lang="en-US" sz="1300">
                <a:solidFill>
                  <a:schemeClr val="lt1"/>
                </a:solidFill>
                <a:latin typeface="Overpass"/>
                <a:ea typeface="Overpass"/>
                <a:cs typeface="Overpass"/>
                <a:sym typeface="Overpass"/>
              </a:rPr>
              <a:t>Nov - Dec</a:t>
            </a:r>
            <a:r>
              <a:rPr i="1" lang="en-US" sz="1300">
                <a:solidFill>
                  <a:schemeClr val="lt1"/>
                </a:solidFill>
                <a:latin typeface="Overpass"/>
                <a:ea typeface="Overpass"/>
                <a:cs typeface="Overpass"/>
                <a:sym typeface="Overpass"/>
              </a:rPr>
              <a:t> </a:t>
            </a:r>
            <a:br>
              <a:rPr lang="en-US" sz="1300">
                <a:solidFill>
                  <a:schemeClr val="lt1"/>
                </a:solidFill>
                <a:latin typeface="Overpass"/>
                <a:ea typeface="Overpass"/>
                <a:cs typeface="Overpass"/>
                <a:sym typeface="Overpass"/>
              </a:rPr>
            </a:br>
            <a:br>
              <a:rPr lang="en-US" sz="1300">
                <a:solidFill>
                  <a:schemeClr val="lt1"/>
                </a:solidFill>
                <a:latin typeface="Overpass"/>
                <a:ea typeface="Overpass"/>
                <a:cs typeface="Overpass"/>
                <a:sym typeface="Overpass"/>
              </a:rPr>
            </a:br>
            <a:r>
              <a:rPr lang="en-US" sz="1300">
                <a:solidFill>
                  <a:schemeClr val="lt1"/>
                </a:solidFill>
                <a:latin typeface="Overpass"/>
                <a:ea typeface="Overpass"/>
                <a:cs typeface="Overpass"/>
                <a:sym typeface="Overpass"/>
              </a:rPr>
              <a:t>Application Notifications</a:t>
            </a:r>
            <a:endParaRPr sz="1300">
              <a:solidFill>
                <a:schemeClr val="lt1"/>
              </a:solidFill>
              <a:latin typeface="Overpass"/>
              <a:ea typeface="Overpass"/>
              <a:cs typeface="Overpass"/>
              <a:sym typeface="Overpass"/>
            </a:endParaRPr>
          </a:p>
        </p:txBody>
      </p:sp>
      <p:sp>
        <p:nvSpPr>
          <p:cNvPr id="403" name="Google Shape;403;g271737cc45c_0_472"/>
          <p:cNvSpPr/>
          <p:nvPr/>
        </p:nvSpPr>
        <p:spPr>
          <a:xfrm>
            <a:off x="6014889" y="2177876"/>
            <a:ext cx="2175300" cy="881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71737cc45c_0_472"/>
          <p:cNvSpPr txBox="1"/>
          <p:nvPr/>
        </p:nvSpPr>
        <p:spPr>
          <a:xfrm>
            <a:off x="6014891" y="2210722"/>
            <a:ext cx="2175300" cy="8157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i="1" lang="en-US" sz="1300">
                <a:solidFill>
                  <a:schemeClr val="lt1"/>
                </a:solidFill>
                <a:latin typeface="Overpass"/>
                <a:ea typeface="Overpass"/>
                <a:cs typeface="Overpass"/>
                <a:sym typeface="Overpass"/>
              </a:rPr>
              <a:t>Nov 2024</a:t>
            </a:r>
            <a:endParaRPr b="1" i="1" sz="1300">
              <a:solidFill>
                <a:schemeClr val="lt1"/>
              </a:solidFill>
              <a:latin typeface="Overpass"/>
              <a:ea typeface="Overpass"/>
              <a:cs typeface="Overpass"/>
              <a:sym typeface="Overpass"/>
            </a:endParaRPr>
          </a:p>
          <a:p>
            <a:pPr indent="0" lvl="0" marL="0" marR="0" rtl="0" algn="ctr">
              <a:lnSpc>
                <a:spcPct val="90000"/>
              </a:lnSpc>
              <a:spcBef>
                <a:spcPts val="0"/>
              </a:spcBef>
              <a:spcAft>
                <a:spcPts val="0"/>
              </a:spcAft>
              <a:buClr>
                <a:schemeClr val="lt1"/>
              </a:buClr>
              <a:buSzPts val="1600"/>
              <a:buFont typeface="Arial"/>
              <a:buNone/>
            </a:pPr>
            <a:br>
              <a:rPr i="1" lang="en-US" sz="1300">
                <a:solidFill>
                  <a:schemeClr val="lt1"/>
                </a:solidFill>
                <a:latin typeface="Overpass"/>
                <a:ea typeface="Overpass"/>
                <a:cs typeface="Overpass"/>
                <a:sym typeface="Overpass"/>
              </a:rPr>
            </a:br>
            <a:r>
              <a:rPr lang="en-US" sz="1300">
                <a:solidFill>
                  <a:schemeClr val="lt1"/>
                </a:solidFill>
                <a:latin typeface="Overpass"/>
                <a:ea typeface="Overpass"/>
                <a:cs typeface="Overpass"/>
                <a:sym typeface="Overpass"/>
              </a:rPr>
              <a:t>Application Closes</a:t>
            </a:r>
            <a:endParaRPr sz="1100">
              <a:latin typeface="Overpass"/>
              <a:ea typeface="Overpass"/>
              <a:cs typeface="Overpass"/>
              <a:sym typeface="Overpass"/>
            </a:endParaRPr>
          </a:p>
          <a:p>
            <a:pPr indent="0" lvl="0" marL="0" marR="0" rtl="0" algn="ctr">
              <a:lnSpc>
                <a:spcPct val="90000"/>
              </a:lnSpc>
              <a:spcBef>
                <a:spcPts val="560"/>
              </a:spcBef>
              <a:spcAft>
                <a:spcPts val="0"/>
              </a:spcAft>
              <a:buClr>
                <a:schemeClr val="dk1"/>
              </a:buClr>
              <a:buSzPts val="1300"/>
              <a:buFont typeface="Libre Franklin"/>
              <a:buNone/>
            </a:pPr>
            <a:r>
              <a:t/>
            </a:r>
            <a:endParaRPr sz="1000">
              <a:solidFill>
                <a:schemeClr val="lt1"/>
              </a:solidFill>
              <a:latin typeface="Overpass"/>
              <a:ea typeface="Overpass"/>
              <a:cs typeface="Overpass"/>
              <a:sym typeface="Overpass"/>
            </a:endParaRPr>
          </a:p>
        </p:txBody>
      </p:sp>
      <p:sp>
        <p:nvSpPr>
          <p:cNvPr id="405" name="Google Shape;405;g271737cc45c_0_472"/>
          <p:cNvSpPr txBox="1"/>
          <p:nvPr/>
        </p:nvSpPr>
        <p:spPr>
          <a:xfrm>
            <a:off x="3460091" y="2210722"/>
            <a:ext cx="2175300" cy="8157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i="1" lang="en-US" sz="1300">
                <a:solidFill>
                  <a:schemeClr val="lt1"/>
                </a:solidFill>
                <a:latin typeface="Overpass"/>
                <a:ea typeface="Overpass"/>
                <a:cs typeface="Overpass"/>
                <a:sym typeface="Overpass"/>
              </a:rPr>
              <a:t>Sep </a:t>
            </a:r>
            <a:r>
              <a:rPr b="1" i="1" lang="en-US" sz="1300">
                <a:solidFill>
                  <a:schemeClr val="lt1"/>
                </a:solidFill>
                <a:latin typeface="Overpass"/>
                <a:ea typeface="Overpass"/>
                <a:cs typeface="Overpass"/>
                <a:sym typeface="Overpass"/>
              </a:rPr>
              <a:t>- Nov 2024</a:t>
            </a:r>
            <a:endParaRPr b="1" i="1" sz="1300">
              <a:solidFill>
                <a:schemeClr val="lt1"/>
              </a:solidFill>
              <a:latin typeface="Overpass"/>
              <a:ea typeface="Overpass"/>
              <a:cs typeface="Overpass"/>
              <a:sym typeface="Overpass"/>
            </a:endParaRPr>
          </a:p>
          <a:p>
            <a:pPr indent="0" lvl="0" marL="0" marR="0" rtl="0" algn="ctr">
              <a:lnSpc>
                <a:spcPct val="90000"/>
              </a:lnSpc>
              <a:spcBef>
                <a:spcPts val="0"/>
              </a:spcBef>
              <a:spcAft>
                <a:spcPts val="0"/>
              </a:spcAft>
              <a:buClr>
                <a:schemeClr val="lt1"/>
              </a:buClr>
              <a:buSzPts val="1600"/>
              <a:buFont typeface="Arial"/>
              <a:buNone/>
            </a:pPr>
            <a:br>
              <a:rPr i="1" lang="en-US" sz="1300">
                <a:solidFill>
                  <a:schemeClr val="lt1"/>
                </a:solidFill>
                <a:latin typeface="Overpass"/>
                <a:ea typeface="Overpass"/>
                <a:cs typeface="Overpass"/>
                <a:sym typeface="Overpass"/>
              </a:rPr>
            </a:br>
            <a:r>
              <a:rPr lang="en-US" sz="1300">
                <a:solidFill>
                  <a:schemeClr val="lt1"/>
                </a:solidFill>
                <a:latin typeface="Overpass"/>
                <a:ea typeface="Overpass"/>
                <a:cs typeface="Overpass"/>
                <a:sym typeface="Overpass"/>
              </a:rPr>
              <a:t>REDF Accelerator Program Interviews</a:t>
            </a:r>
            <a:endParaRPr sz="1100">
              <a:latin typeface="Overpass"/>
              <a:ea typeface="Overpass"/>
              <a:cs typeface="Overpass"/>
              <a:sym typeface="Overpass"/>
            </a:endParaRPr>
          </a:p>
          <a:p>
            <a:pPr indent="0" lvl="0" marL="0" marR="0" rtl="0" algn="ctr">
              <a:lnSpc>
                <a:spcPct val="90000"/>
              </a:lnSpc>
              <a:spcBef>
                <a:spcPts val="560"/>
              </a:spcBef>
              <a:spcAft>
                <a:spcPts val="0"/>
              </a:spcAft>
              <a:buClr>
                <a:schemeClr val="dk1"/>
              </a:buClr>
              <a:buSzPts val="1300"/>
              <a:buFont typeface="Libre Franklin"/>
              <a:buNone/>
            </a:pPr>
            <a:r>
              <a:t/>
            </a:r>
            <a:endParaRPr sz="1000">
              <a:solidFill>
                <a:schemeClr val="lt1"/>
              </a:solidFill>
              <a:latin typeface="Overpass"/>
              <a:ea typeface="Overpass"/>
              <a:cs typeface="Overpass"/>
              <a:sym typeface="Overpass"/>
            </a:endParaRPr>
          </a:p>
        </p:txBody>
      </p:sp>
      <p:sp>
        <p:nvSpPr>
          <p:cNvPr id="406" name="Google Shape;406;g271737cc45c_0_472"/>
          <p:cNvSpPr/>
          <p:nvPr/>
        </p:nvSpPr>
        <p:spPr>
          <a:xfrm>
            <a:off x="2714861" y="3852486"/>
            <a:ext cx="2465100" cy="1209300"/>
          </a:xfrm>
          <a:prstGeom prst="round2DiagRect">
            <a:avLst>
              <a:gd fmla="val 16667" name="adj1"/>
              <a:gd fmla="val 0" name="adj2"/>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71737cc45c_0_472"/>
          <p:cNvSpPr txBox="1"/>
          <p:nvPr/>
        </p:nvSpPr>
        <p:spPr>
          <a:xfrm>
            <a:off x="5299950" y="3889213"/>
            <a:ext cx="4906800" cy="1135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1500">
                <a:solidFill>
                  <a:srgbClr val="383A35"/>
                </a:solidFill>
                <a:highlight>
                  <a:srgbClr val="FFFFFF"/>
                </a:highlight>
                <a:latin typeface="Overpass"/>
                <a:ea typeface="Overpass"/>
                <a:cs typeface="Overpass"/>
                <a:sym typeface="Overpass"/>
              </a:rPr>
              <a:t>Session 1 I </a:t>
            </a:r>
            <a:r>
              <a:rPr lang="en-US" sz="1500">
                <a:solidFill>
                  <a:srgbClr val="383A35"/>
                </a:solidFill>
                <a:highlight>
                  <a:srgbClr val="FFFFFF"/>
                </a:highlight>
                <a:latin typeface="Overpass"/>
                <a:ea typeface="Overpass"/>
                <a:cs typeface="Overpass"/>
                <a:sym typeface="Overpass"/>
              </a:rPr>
              <a:t>TBD</a:t>
            </a:r>
            <a:endParaRPr b="1" sz="1500">
              <a:solidFill>
                <a:srgbClr val="383A35"/>
              </a:solidFill>
              <a:highlight>
                <a:srgbClr val="FFFFFF"/>
              </a:highlight>
              <a:latin typeface="Overpass"/>
              <a:ea typeface="Overpass"/>
              <a:cs typeface="Overpass"/>
              <a:sym typeface="Overpass"/>
            </a:endParaRPr>
          </a:p>
          <a:p>
            <a:pPr indent="0" lvl="0" marL="0" rtl="0" algn="l">
              <a:lnSpc>
                <a:spcPct val="150000"/>
              </a:lnSpc>
              <a:spcBef>
                <a:spcPts val="0"/>
              </a:spcBef>
              <a:spcAft>
                <a:spcPts val="0"/>
              </a:spcAft>
              <a:buNone/>
            </a:pPr>
            <a:r>
              <a:rPr b="1" lang="en-US" sz="1500">
                <a:solidFill>
                  <a:srgbClr val="383A35"/>
                </a:solidFill>
                <a:highlight>
                  <a:srgbClr val="FFFFFF"/>
                </a:highlight>
                <a:latin typeface="Overpass"/>
                <a:ea typeface="Overpass"/>
                <a:cs typeface="Overpass"/>
                <a:sym typeface="Overpass"/>
              </a:rPr>
              <a:t>Session 2 I </a:t>
            </a:r>
            <a:r>
              <a:rPr lang="en-US" sz="1500">
                <a:solidFill>
                  <a:srgbClr val="383A35"/>
                </a:solidFill>
                <a:highlight>
                  <a:srgbClr val="FFFFFF"/>
                </a:highlight>
                <a:latin typeface="Overpass"/>
                <a:ea typeface="Overpass"/>
                <a:cs typeface="Overpass"/>
                <a:sym typeface="Overpass"/>
              </a:rPr>
              <a:t>TBD</a:t>
            </a:r>
            <a:endParaRPr sz="1500">
              <a:solidFill>
                <a:srgbClr val="383A35"/>
              </a:solidFill>
              <a:highlight>
                <a:srgbClr val="FFFFFF"/>
              </a:highlight>
              <a:latin typeface="Overpass"/>
              <a:ea typeface="Overpass"/>
              <a:cs typeface="Overpass"/>
              <a:sym typeface="Overpass"/>
            </a:endParaRPr>
          </a:p>
          <a:p>
            <a:pPr indent="0" lvl="0" marL="0" rtl="0" algn="l">
              <a:lnSpc>
                <a:spcPct val="150000"/>
              </a:lnSpc>
              <a:spcBef>
                <a:spcPts val="0"/>
              </a:spcBef>
              <a:spcAft>
                <a:spcPts val="0"/>
              </a:spcAft>
              <a:buNone/>
            </a:pPr>
            <a:r>
              <a:rPr b="1" lang="en-US" sz="1500">
                <a:solidFill>
                  <a:srgbClr val="383A35"/>
                </a:solidFill>
                <a:highlight>
                  <a:srgbClr val="FFFFFF"/>
                </a:highlight>
                <a:latin typeface="Overpass"/>
                <a:ea typeface="Overpass"/>
                <a:cs typeface="Overpass"/>
                <a:sym typeface="Overpass"/>
              </a:rPr>
              <a:t>Session 3 I </a:t>
            </a:r>
            <a:r>
              <a:rPr lang="en-US" sz="1500">
                <a:solidFill>
                  <a:srgbClr val="383A35"/>
                </a:solidFill>
                <a:highlight>
                  <a:srgbClr val="FFFFFF"/>
                </a:highlight>
                <a:latin typeface="Overpass"/>
                <a:ea typeface="Overpass"/>
                <a:cs typeface="Overpass"/>
                <a:sym typeface="Overpass"/>
              </a:rPr>
              <a:t>TBD</a:t>
            </a:r>
            <a:endParaRPr b="1" sz="1500">
              <a:solidFill>
                <a:srgbClr val="383A35"/>
              </a:solidFill>
              <a:highlight>
                <a:srgbClr val="FFFFFF"/>
              </a:highlight>
              <a:latin typeface="Overpass"/>
              <a:ea typeface="Overpass"/>
              <a:cs typeface="Overpass"/>
              <a:sym typeface="Overpass"/>
            </a:endParaRPr>
          </a:p>
        </p:txBody>
      </p:sp>
      <p:sp>
        <p:nvSpPr>
          <p:cNvPr id="408" name="Google Shape;408;g271737cc45c_0_472"/>
          <p:cNvSpPr txBox="1"/>
          <p:nvPr/>
        </p:nvSpPr>
        <p:spPr>
          <a:xfrm>
            <a:off x="2824575" y="4257019"/>
            <a:ext cx="258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lt1"/>
                </a:solidFill>
                <a:latin typeface="Overpass"/>
                <a:ea typeface="Overpass"/>
                <a:cs typeface="Overpass"/>
                <a:sym typeface="Overpass"/>
              </a:rPr>
              <a:t>2025 Cohort Dates</a:t>
            </a:r>
            <a:endParaRPr b="1" sz="1800">
              <a:solidFill>
                <a:schemeClr val="lt1"/>
              </a:solidFill>
              <a:latin typeface="Overpass"/>
              <a:ea typeface="Overpass"/>
              <a:cs typeface="Overpass"/>
              <a:sym typeface="Overpass"/>
            </a:endParaRPr>
          </a:p>
        </p:txBody>
      </p:sp>
      <p:sp>
        <p:nvSpPr>
          <p:cNvPr id="409" name="Google Shape;409;g271737cc45c_0_472"/>
          <p:cNvSpPr txBox="1"/>
          <p:nvPr/>
        </p:nvSpPr>
        <p:spPr>
          <a:xfrm>
            <a:off x="776625" y="6274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chemeClr val="accent1"/>
                </a:solidFill>
                <a:hlinkClick r:id="rId3">
                  <a:extLst>
                    <a:ext uri="{A12FA001-AC4F-418D-AE19-62706E023703}">
                      <ahyp:hlinkClr val="tx"/>
                    </a:ext>
                  </a:extLst>
                </a:hlinkClick>
              </a:rPr>
              <a:t>accelerator@redf.org</a:t>
            </a:r>
            <a:endParaRPr sz="120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271737cc45c_0_864"/>
          <p:cNvSpPr txBox="1"/>
          <p:nvPr>
            <p:ph idx="4294967295" type="ctrTitle"/>
          </p:nvPr>
        </p:nvSpPr>
        <p:spPr>
          <a:xfrm>
            <a:off x="502563" y="2874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Selection &amp; Notification Timeline</a:t>
            </a:r>
            <a:endParaRPr sz="4500">
              <a:latin typeface="Impact"/>
              <a:ea typeface="Impact"/>
              <a:cs typeface="Impact"/>
              <a:sym typeface="Impact"/>
            </a:endParaRPr>
          </a:p>
        </p:txBody>
      </p:sp>
      <p:sp>
        <p:nvSpPr>
          <p:cNvPr id="416" name="Google Shape;416;g271737cc45c_0_864"/>
          <p:cNvSpPr/>
          <p:nvPr/>
        </p:nvSpPr>
        <p:spPr>
          <a:xfrm>
            <a:off x="746488" y="1029250"/>
            <a:ext cx="2701200" cy="97770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17" name="Google Shape;417;g271737cc45c_0_864"/>
          <p:cNvSpPr txBox="1"/>
          <p:nvPr/>
        </p:nvSpPr>
        <p:spPr>
          <a:xfrm>
            <a:off x="827683" y="1107609"/>
            <a:ext cx="2538900" cy="8820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i="1" lang="en-US" sz="1600">
                <a:solidFill>
                  <a:schemeClr val="lt1"/>
                </a:solidFill>
                <a:latin typeface="Overpass"/>
                <a:ea typeface="Overpass"/>
                <a:cs typeface="Overpass"/>
                <a:sym typeface="Overpass"/>
              </a:rPr>
              <a:t>Jul - Nov</a:t>
            </a:r>
            <a:endParaRPr b="1" i="1" sz="1600">
              <a:solidFill>
                <a:schemeClr val="lt1"/>
              </a:solidFill>
              <a:latin typeface="Overpass"/>
              <a:ea typeface="Overpass"/>
              <a:cs typeface="Overpass"/>
              <a:sym typeface="Overpass"/>
            </a:endParaRPr>
          </a:p>
          <a:p>
            <a:pPr indent="0" lvl="0" marL="0" marR="0" rtl="0" algn="ctr">
              <a:lnSpc>
                <a:spcPct val="90000"/>
              </a:lnSpc>
              <a:spcBef>
                <a:spcPts val="0"/>
              </a:spcBef>
              <a:spcAft>
                <a:spcPts val="0"/>
              </a:spcAft>
              <a:buClr>
                <a:schemeClr val="lt1"/>
              </a:buClr>
              <a:buSzPts val="1600"/>
              <a:buFont typeface="Arial"/>
              <a:buNone/>
            </a:pPr>
            <a:r>
              <a:t/>
            </a:r>
            <a:endParaRPr b="1" i="1" sz="1600">
              <a:solidFill>
                <a:schemeClr val="lt1"/>
              </a:solidFill>
              <a:latin typeface="Overpass"/>
              <a:ea typeface="Overpass"/>
              <a:cs typeface="Overpass"/>
              <a:sym typeface="Overpass"/>
            </a:endParaRPr>
          </a:p>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Overpass"/>
                <a:ea typeface="Overpass"/>
                <a:cs typeface="Overpass"/>
                <a:sym typeface="Overpass"/>
              </a:rPr>
              <a:t>Application</a:t>
            </a:r>
            <a:r>
              <a:rPr lang="en-US" sz="1600">
                <a:solidFill>
                  <a:schemeClr val="lt1"/>
                </a:solidFill>
                <a:latin typeface="Overpass"/>
                <a:ea typeface="Overpass"/>
                <a:cs typeface="Overpass"/>
                <a:sym typeface="Overpass"/>
              </a:rPr>
              <a:t> </a:t>
            </a:r>
            <a:r>
              <a:rPr lang="en-US" sz="1600">
                <a:solidFill>
                  <a:schemeClr val="lt1"/>
                </a:solidFill>
                <a:latin typeface="Overpass"/>
                <a:ea typeface="Overpass"/>
                <a:cs typeface="Overpass"/>
                <a:sym typeface="Overpass"/>
              </a:rPr>
              <a:t>Period</a:t>
            </a:r>
            <a:endParaRPr sz="1600">
              <a:solidFill>
                <a:schemeClr val="lt1"/>
              </a:solidFill>
              <a:latin typeface="Overpass"/>
              <a:ea typeface="Overpass"/>
              <a:cs typeface="Overpass"/>
              <a:sym typeface="Overpass"/>
            </a:endParaRPr>
          </a:p>
          <a:p>
            <a:pPr indent="0" lvl="0" marL="0" marR="0" rtl="0" algn="l">
              <a:lnSpc>
                <a:spcPct val="90000"/>
              </a:lnSpc>
              <a:spcBef>
                <a:spcPts val="0"/>
              </a:spcBef>
              <a:spcAft>
                <a:spcPts val="0"/>
              </a:spcAft>
              <a:buClr>
                <a:schemeClr val="lt1"/>
              </a:buClr>
              <a:buSzPts val="1600"/>
              <a:buFont typeface="Arial"/>
              <a:buNone/>
            </a:pPr>
            <a:br>
              <a:rPr lang="en-US" sz="1600">
                <a:solidFill>
                  <a:schemeClr val="lt1"/>
                </a:solidFill>
                <a:latin typeface="Overpass"/>
                <a:ea typeface="Overpass"/>
                <a:cs typeface="Overpass"/>
                <a:sym typeface="Overpass"/>
              </a:rPr>
            </a:br>
            <a:endParaRPr sz="1600">
              <a:solidFill>
                <a:schemeClr val="lt1"/>
              </a:solidFill>
              <a:latin typeface="Overpass"/>
              <a:ea typeface="Overpass"/>
              <a:cs typeface="Overpass"/>
              <a:sym typeface="Overpass"/>
            </a:endParaRPr>
          </a:p>
        </p:txBody>
      </p:sp>
      <p:sp>
        <p:nvSpPr>
          <p:cNvPr id="418" name="Google Shape;418;g271737cc45c_0_864"/>
          <p:cNvSpPr/>
          <p:nvPr/>
        </p:nvSpPr>
        <p:spPr>
          <a:xfrm>
            <a:off x="746488" y="2193289"/>
            <a:ext cx="2701200" cy="103830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19" name="Google Shape;419;g271737cc45c_0_864"/>
          <p:cNvSpPr txBox="1"/>
          <p:nvPr/>
        </p:nvSpPr>
        <p:spPr>
          <a:xfrm>
            <a:off x="827665" y="2317217"/>
            <a:ext cx="2538900" cy="8820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i="1" lang="en-US" sz="1600">
                <a:solidFill>
                  <a:schemeClr val="lt1"/>
                </a:solidFill>
                <a:latin typeface="Overpass"/>
                <a:ea typeface="Overpass"/>
                <a:cs typeface="Overpass"/>
                <a:sym typeface="Overpass"/>
              </a:rPr>
              <a:t>Sep </a:t>
            </a:r>
            <a:r>
              <a:rPr b="1" i="1" lang="en-US" sz="1600">
                <a:solidFill>
                  <a:schemeClr val="lt1"/>
                </a:solidFill>
                <a:latin typeface="Overpass"/>
                <a:ea typeface="Overpass"/>
                <a:cs typeface="Overpass"/>
                <a:sym typeface="Overpass"/>
              </a:rPr>
              <a:t>- Nov</a:t>
            </a:r>
            <a:br>
              <a:rPr i="1" lang="en-US" sz="1600">
                <a:solidFill>
                  <a:schemeClr val="lt1"/>
                </a:solidFill>
                <a:latin typeface="Overpass"/>
                <a:ea typeface="Overpass"/>
                <a:cs typeface="Overpass"/>
                <a:sym typeface="Overpass"/>
              </a:rPr>
            </a:br>
            <a:br>
              <a:rPr i="1" lang="en-US" sz="1600">
                <a:solidFill>
                  <a:schemeClr val="lt1"/>
                </a:solidFill>
                <a:latin typeface="Overpass"/>
                <a:ea typeface="Overpass"/>
                <a:cs typeface="Overpass"/>
                <a:sym typeface="Overpass"/>
              </a:rPr>
            </a:br>
            <a:r>
              <a:rPr lang="en-US" sz="1600">
                <a:solidFill>
                  <a:schemeClr val="lt1"/>
                </a:solidFill>
                <a:latin typeface="Overpass"/>
                <a:ea typeface="Overpass"/>
                <a:cs typeface="Overpass"/>
                <a:sym typeface="Overpass"/>
              </a:rPr>
              <a:t>Application Review Period</a:t>
            </a:r>
            <a:endParaRPr>
              <a:latin typeface="Overpass"/>
              <a:ea typeface="Overpass"/>
              <a:cs typeface="Overpass"/>
              <a:sym typeface="Overpass"/>
            </a:endParaRPr>
          </a:p>
          <a:p>
            <a:pPr indent="0" lvl="0" marL="0" marR="0" rtl="0" algn="ctr">
              <a:lnSpc>
                <a:spcPct val="90000"/>
              </a:lnSpc>
              <a:spcBef>
                <a:spcPts val="560"/>
              </a:spcBef>
              <a:spcAft>
                <a:spcPts val="0"/>
              </a:spcAft>
              <a:buClr>
                <a:schemeClr val="dk1"/>
              </a:buClr>
              <a:buSzPts val="1300"/>
              <a:buFont typeface="Libre Franklin"/>
              <a:buNone/>
            </a:pPr>
            <a:r>
              <a:t/>
            </a:r>
            <a:endParaRPr sz="1300">
              <a:solidFill>
                <a:schemeClr val="lt1"/>
              </a:solidFill>
              <a:latin typeface="Overpass"/>
              <a:ea typeface="Overpass"/>
              <a:cs typeface="Overpass"/>
              <a:sym typeface="Overpass"/>
            </a:endParaRPr>
          </a:p>
        </p:txBody>
      </p:sp>
      <p:sp>
        <p:nvSpPr>
          <p:cNvPr id="420" name="Google Shape;420;g271737cc45c_0_864"/>
          <p:cNvSpPr/>
          <p:nvPr/>
        </p:nvSpPr>
        <p:spPr>
          <a:xfrm>
            <a:off x="726705" y="4768740"/>
            <a:ext cx="2701200" cy="103830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21" name="Google Shape;421;g271737cc45c_0_864"/>
          <p:cNvSpPr txBox="1"/>
          <p:nvPr/>
        </p:nvSpPr>
        <p:spPr>
          <a:xfrm>
            <a:off x="807876" y="4895622"/>
            <a:ext cx="2538900" cy="9369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i="1" lang="en-US" sz="1600">
                <a:solidFill>
                  <a:schemeClr val="lt1"/>
                </a:solidFill>
                <a:latin typeface="Overpass"/>
                <a:ea typeface="Overpass"/>
                <a:cs typeface="Overpass"/>
                <a:sym typeface="Overpass"/>
              </a:rPr>
              <a:t>Nov</a:t>
            </a:r>
            <a:r>
              <a:rPr b="1" i="1" lang="en-US" sz="1600">
                <a:solidFill>
                  <a:schemeClr val="lt1"/>
                </a:solidFill>
                <a:latin typeface="Overpass"/>
                <a:ea typeface="Overpass"/>
                <a:cs typeface="Overpass"/>
                <a:sym typeface="Overpass"/>
              </a:rPr>
              <a:t>* </a:t>
            </a:r>
            <a:r>
              <a:rPr i="1" lang="en-US" sz="1600">
                <a:solidFill>
                  <a:schemeClr val="lt1"/>
                </a:solidFill>
                <a:latin typeface="Overpass"/>
                <a:ea typeface="Overpass"/>
                <a:cs typeface="Overpass"/>
                <a:sym typeface="Overpass"/>
              </a:rPr>
              <a:t> </a:t>
            </a:r>
            <a:br>
              <a:rPr lang="en-US" sz="1600">
                <a:solidFill>
                  <a:schemeClr val="lt1"/>
                </a:solidFill>
                <a:latin typeface="Overpass"/>
                <a:ea typeface="Overpass"/>
                <a:cs typeface="Overpass"/>
                <a:sym typeface="Overpass"/>
              </a:rPr>
            </a:br>
            <a:br>
              <a:rPr lang="en-US" sz="1600">
                <a:solidFill>
                  <a:schemeClr val="lt1"/>
                </a:solidFill>
                <a:latin typeface="Overpass"/>
                <a:ea typeface="Overpass"/>
                <a:cs typeface="Overpass"/>
                <a:sym typeface="Overpass"/>
              </a:rPr>
            </a:br>
            <a:r>
              <a:rPr lang="en-US" sz="1600">
                <a:solidFill>
                  <a:schemeClr val="lt1"/>
                </a:solidFill>
                <a:latin typeface="Overpass"/>
                <a:ea typeface="Overpass"/>
                <a:cs typeface="Overpass"/>
                <a:sym typeface="Overpass"/>
              </a:rPr>
              <a:t>All Applicants Notified</a:t>
            </a:r>
            <a:endParaRPr>
              <a:latin typeface="Overpass"/>
              <a:ea typeface="Overpass"/>
              <a:cs typeface="Overpass"/>
              <a:sym typeface="Overpass"/>
            </a:endParaRPr>
          </a:p>
        </p:txBody>
      </p:sp>
      <p:sp>
        <p:nvSpPr>
          <p:cNvPr id="422" name="Google Shape;422;g271737cc45c_0_864"/>
          <p:cNvSpPr txBox="1"/>
          <p:nvPr/>
        </p:nvSpPr>
        <p:spPr>
          <a:xfrm>
            <a:off x="827675" y="6207137"/>
            <a:ext cx="11404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700">
                <a:latin typeface="Overpass"/>
                <a:ea typeface="Overpass"/>
                <a:cs typeface="Overpass"/>
                <a:sym typeface="Overpass"/>
              </a:rPr>
              <a:t>*tentative date may be sooner or later depending on when you submit your application.</a:t>
            </a:r>
            <a:endParaRPr i="1" sz="1700">
              <a:latin typeface="Overpass"/>
              <a:ea typeface="Overpass"/>
              <a:cs typeface="Overpass"/>
              <a:sym typeface="Overpass"/>
            </a:endParaRPr>
          </a:p>
        </p:txBody>
      </p:sp>
      <p:sp>
        <p:nvSpPr>
          <p:cNvPr id="423" name="Google Shape;423;g271737cc45c_0_864"/>
          <p:cNvSpPr/>
          <p:nvPr/>
        </p:nvSpPr>
        <p:spPr>
          <a:xfrm>
            <a:off x="3691158" y="1029250"/>
            <a:ext cx="7914900" cy="9129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700">
                <a:solidFill>
                  <a:srgbClr val="383A35"/>
                </a:solidFill>
                <a:latin typeface="Overpass"/>
                <a:ea typeface="Overpass"/>
                <a:cs typeface="Overpass"/>
                <a:sym typeface="Overpass"/>
              </a:rPr>
              <a:t>The REDF Outreach team may contact applicants during the application period who are found ineligible for the program based on the ‘REDF Prog</a:t>
            </a:r>
            <a:r>
              <a:rPr lang="en-US" sz="1700">
                <a:solidFill>
                  <a:srgbClr val="383A35"/>
                </a:solidFill>
                <a:latin typeface="Overpass"/>
                <a:ea typeface="Overpass"/>
                <a:cs typeface="Overpass"/>
                <a:sym typeface="Overpass"/>
              </a:rPr>
              <a:t>ra</a:t>
            </a:r>
            <a:r>
              <a:rPr lang="en-US" sz="1700">
                <a:solidFill>
                  <a:srgbClr val="383A35"/>
                </a:solidFill>
                <a:latin typeface="Overpass"/>
                <a:ea typeface="Overpass"/>
                <a:cs typeface="Overpass"/>
                <a:sym typeface="Overpass"/>
              </a:rPr>
              <a:t>m </a:t>
            </a:r>
            <a:r>
              <a:rPr lang="en-US" sz="1700">
                <a:solidFill>
                  <a:srgbClr val="383A35"/>
                </a:solidFill>
                <a:latin typeface="Overpass"/>
                <a:ea typeface="Overpass"/>
                <a:cs typeface="Overpass"/>
                <a:sym typeface="Overpass"/>
              </a:rPr>
              <a:t>Interest</a:t>
            </a:r>
            <a:r>
              <a:rPr lang="en-US" sz="1700">
                <a:solidFill>
                  <a:srgbClr val="383A35"/>
                </a:solidFill>
                <a:latin typeface="Overpass"/>
                <a:ea typeface="Overpass"/>
                <a:cs typeface="Overpass"/>
                <a:sym typeface="Overpass"/>
              </a:rPr>
              <a:t> Form’ to discuss eligibility and clarify any misinterpretations.</a:t>
            </a:r>
            <a:endParaRPr sz="1700">
              <a:latin typeface="Overpass"/>
              <a:ea typeface="Overpass"/>
              <a:cs typeface="Overpass"/>
              <a:sym typeface="Overpass"/>
            </a:endParaRPr>
          </a:p>
        </p:txBody>
      </p:sp>
      <p:sp>
        <p:nvSpPr>
          <p:cNvPr id="424" name="Google Shape;424;g271737cc45c_0_864"/>
          <p:cNvSpPr/>
          <p:nvPr/>
        </p:nvSpPr>
        <p:spPr>
          <a:xfrm>
            <a:off x="3691158" y="2135883"/>
            <a:ext cx="7914900" cy="10710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700">
                <a:solidFill>
                  <a:srgbClr val="383A35"/>
                </a:solidFill>
                <a:latin typeface="Overpass"/>
                <a:ea typeface="Overpass"/>
                <a:cs typeface="Overpass"/>
                <a:sym typeface="Overpass"/>
                <a:extLst>
                  <a:ext uri="http://customooxmlschemas.google.com/">
                    <go:slidesCustomData xmlns:go="http://customooxmlschemas.google.com/" textRoundtripDataId="0"/>
                  </a:ext>
                </a:extLst>
              </a:rPr>
              <a:t>The REDF Accelerator team reviews applications on a rolling basis for two cohorts per year. If selected, you could be offered a placement in any of our upcoming cohorts. </a:t>
            </a:r>
            <a:endParaRPr sz="1700">
              <a:latin typeface="Overpass"/>
              <a:ea typeface="Overpass"/>
              <a:cs typeface="Overpass"/>
              <a:sym typeface="Overpass"/>
            </a:endParaRPr>
          </a:p>
        </p:txBody>
      </p:sp>
      <p:sp>
        <p:nvSpPr>
          <p:cNvPr id="425" name="Google Shape;425;g271737cc45c_0_864"/>
          <p:cNvSpPr/>
          <p:nvPr/>
        </p:nvSpPr>
        <p:spPr>
          <a:xfrm>
            <a:off x="3671369" y="4666843"/>
            <a:ext cx="7914900" cy="11874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700">
                <a:solidFill>
                  <a:srgbClr val="383A35"/>
                </a:solidFill>
                <a:latin typeface="Overpass"/>
                <a:ea typeface="Overpass"/>
                <a:cs typeface="Overpass"/>
                <a:sym typeface="Overpass"/>
              </a:rPr>
              <a:t>The REDF Accelerator reviews applications on a rolling basis. All applicants who apply this Fall will be notified of their application status by mid-October. Spots fill up, so we recommend you apply early. </a:t>
            </a:r>
            <a:endParaRPr sz="1700">
              <a:latin typeface="Overpass"/>
              <a:ea typeface="Overpass"/>
              <a:cs typeface="Overpass"/>
              <a:sym typeface="Overpass"/>
            </a:endParaRPr>
          </a:p>
        </p:txBody>
      </p:sp>
      <p:sp>
        <p:nvSpPr>
          <p:cNvPr id="426" name="Google Shape;426;g271737cc45c_0_864"/>
          <p:cNvSpPr/>
          <p:nvPr/>
        </p:nvSpPr>
        <p:spPr>
          <a:xfrm>
            <a:off x="746492" y="3461157"/>
            <a:ext cx="2701200" cy="103830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27" name="Google Shape;427;g271737cc45c_0_864"/>
          <p:cNvSpPr txBox="1"/>
          <p:nvPr/>
        </p:nvSpPr>
        <p:spPr>
          <a:xfrm>
            <a:off x="827669" y="3508885"/>
            <a:ext cx="2538900" cy="8820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i="1" lang="en-US" sz="1600">
                <a:solidFill>
                  <a:schemeClr val="lt1"/>
                </a:solidFill>
                <a:latin typeface="Overpass"/>
                <a:ea typeface="Overpass"/>
                <a:cs typeface="Overpass"/>
                <a:sym typeface="Overpass"/>
              </a:rPr>
              <a:t>Sep - Nov</a:t>
            </a:r>
            <a:br>
              <a:rPr i="1" lang="en-US" sz="1600">
                <a:solidFill>
                  <a:schemeClr val="lt1"/>
                </a:solidFill>
                <a:latin typeface="Overpass"/>
                <a:ea typeface="Overpass"/>
                <a:cs typeface="Overpass"/>
                <a:sym typeface="Overpass"/>
              </a:rPr>
            </a:br>
            <a:br>
              <a:rPr i="1" lang="en-US" sz="1600">
                <a:solidFill>
                  <a:schemeClr val="lt1"/>
                </a:solidFill>
                <a:latin typeface="Overpass"/>
                <a:ea typeface="Overpass"/>
                <a:cs typeface="Overpass"/>
                <a:sym typeface="Overpass"/>
              </a:rPr>
            </a:br>
            <a:r>
              <a:rPr lang="en-US" sz="1600">
                <a:solidFill>
                  <a:schemeClr val="lt1"/>
                </a:solidFill>
                <a:latin typeface="Overpass"/>
                <a:ea typeface="Overpass"/>
                <a:cs typeface="Overpass"/>
                <a:sym typeface="Overpass"/>
              </a:rPr>
              <a:t>Application Interview Period</a:t>
            </a:r>
            <a:endParaRPr>
              <a:latin typeface="Overpass"/>
              <a:ea typeface="Overpass"/>
              <a:cs typeface="Overpass"/>
              <a:sym typeface="Overpass"/>
            </a:endParaRPr>
          </a:p>
          <a:p>
            <a:pPr indent="0" lvl="0" marL="0" marR="0" rtl="0" algn="ctr">
              <a:lnSpc>
                <a:spcPct val="90000"/>
              </a:lnSpc>
              <a:spcBef>
                <a:spcPts val="560"/>
              </a:spcBef>
              <a:spcAft>
                <a:spcPts val="0"/>
              </a:spcAft>
              <a:buClr>
                <a:schemeClr val="dk1"/>
              </a:buClr>
              <a:buSzPts val="1300"/>
              <a:buFont typeface="Libre Franklin"/>
              <a:buNone/>
            </a:pPr>
            <a:r>
              <a:t/>
            </a:r>
            <a:endParaRPr sz="1300">
              <a:solidFill>
                <a:schemeClr val="lt1"/>
              </a:solidFill>
              <a:latin typeface="Overpass"/>
              <a:ea typeface="Overpass"/>
              <a:cs typeface="Overpass"/>
              <a:sym typeface="Overpass"/>
            </a:endParaRPr>
          </a:p>
        </p:txBody>
      </p:sp>
      <p:sp>
        <p:nvSpPr>
          <p:cNvPr id="428" name="Google Shape;428;g271737cc45c_0_864"/>
          <p:cNvSpPr/>
          <p:nvPr/>
        </p:nvSpPr>
        <p:spPr>
          <a:xfrm>
            <a:off x="3691163" y="3366623"/>
            <a:ext cx="7914900" cy="11220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700">
                <a:solidFill>
                  <a:srgbClr val="383A35"/>
                </a:solidFill>
                <a:latin typeface="Overpass"/>
                <a:ea typeface="Overpass"/>
                <a:cs typeface="Overpass"/>
                <a:sym typeface="Overpass"/>
              </a:rPr>
              <a:t>After the REDF Accelerator team reviews your  application you will receive an email inviting you to participate in an interview call with an Accelerator team member.</a:t>
            </a:r>
            <a:endParaRPr sz="1700">
              <a:latin typeface="Overpass"/>
              <a:ea typeface="Overpass"/>
              <a:cs typeface="Overpass"/>
              <a:sym typeface="Overpas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271737cc45c_0_477"/>
          <p:cNvSpPr/>
          <p:nvPr/>
        </p:nvSpPr>
        <p:spPr>
          <a:xfrm>
            <a:off x="2737846" y="5814498"/>
            <a:ext cx="6728700" cy="1020000"/>
          </a:xfrm>
          <a:prstGeom prst="roundRect">
            <a:avLst>
              <a:gd fmla="val 16667" name="adj"/>
            </a:avLst>
          </a:prstGeom>
          <a:solidFill>
            <a:schemeClr val="accent4"/>
          </a:solidFill>
          <a:ln cap="flat" cmpd="sng" w="25400">
            <a:solidFill>
              <a:srgbClr val="FFFE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271737cc45c_0_477"/>
          <p:cNvSpPr/>
          <p:nvPr/>
        </p:nvSpPr>
        <p:spPr>
          <a:xfrm>
            <a:off x="2737846" y="4617533"/>
            <a:ext cx="6728700" cy="1020000"/>
          </a:xfrm>
          <a:prstGeom prst="roundRect">
            <a:avLst>
              <a:gd fmla="val 16667" name="adj"/>
            </a:avLst>
          </a:prstGeom>
          <a:solidFill>
            <a:schemeClr val="accent4"/>
          </a:solidFill>
          <a:ln cap="flat" cmpd="sng" w="25400">
            <a:solidFill>
              <a:srgbClr val="FFFE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271737cc45c_0_477"/>
          <p:cNvSpPr/>
          <p:nvPr/>
        </p:nvSpPr>
        <p:spPr>
          <a:xfrm>
            <a:off x="2737846" y="3344343"/>
            <a:ext cx="6728700" cy="1020000"/>
          </a:xfrm>
          <a:prstGeom prst="roundRect">
            <a:avLst>
              <a:gd fmla="val 16667" name="adj"/>
            </a:avLst>
          </a:prstGeom>
          <a:solidFill>
            <a:schemeClr val="accent4"/>
          </a:solidFill>
          <a:ln cap="flat" cmpd="sng" w="25400">
            <a:solidFill>
              <a:srgbClr val="FFFE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71737cc45c_0_477"/>
          <p:cNvSpPr/>
          <p:nvPr/>
        </p:nvSpPr>
        <p:spPr>
          <a:xfrm>
            <a:off x="2737846" y="2110040"/>
            <a:ext cx="6728700" cy="1020000"/>
          </a:xfrm>
          <a:prstGeom prst="roundRect">
            <a:avLst>
              <a:gd fmla="val 16667" name="adj"/>
            </a:avLst>
          </a:prstGeom>
          <a:solidFill>
            <a:schemeClr val="accent4"/>
          </a:solidFill>
          <a:ln cap="flat" cmpd="sng" w="25400">
            <a:solidFill>
              <a:srgbClr val="FFFE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271737cc45c_0_477"/>
          <p:cNvSpPr/>
          <p:nvPr/>
        </p:nvSpPr>
        <p:spPr>
          <a:xfrm>
            <a:off x="2725450" y="861800"/>
            <a:ext cx="6728700" cy="1020000"/>
          </a:xfrm>
          <a:prstGeom prst="roundRect">
            <a:avLst>
              <a:gd fmla="val 16667" name="adj"/>
            </a:avLst>
          </a:prstGeom>
          <a:solidFill>
            <a:schemeClr val="accent4"/>
          </a:solidFill>
          <a:ln cap="flat" cmpd="sng" w="25400">
            <a:solidFill>
              <a:srgbClr val="FFFE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71737cc45c_0_477"/>
          <p:cNvSpPr txBox="1"/>
          <p:nvPr>
            <p:ph idx="4294967295" type="ctrTitle"/>
          </p:nvPr>
        </p:nvSpPr>
        <p:spPr>
          <a:xfrm>
            <a:off x="502563" y="1350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Application Structure</a:t>
            </a:r>
            <a:endParaRPr sz="4500">
              <a:latin typeface="Impact"/>
              <a:ea typeface="Impact"/>
              <a:cs typeface="Impact"/>
              <a:sym typeface="Impact"/>
            </a:endParaRPr>
          </a:p>
        </p:txBody>
      </p:sp>
      <p:sp>
        <p:nvSpPr>
          <p:cNvPr id="440" name="Google Shape;440;g271737cc45c_0_477"/>
          <p:cNvSpPr txBox="1"/>
          <p:nvPr/>
        </p:nvSpPr>
        <p:spPr>
          <a:xfrm>
            <a:off x="3380175" y="981438"/>
            <a:ext cx="5439600" cy="6927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rgbClr val="FFFEFE"/>
              </a:buClr>
              <a:buSzPts val="1600"/>
              <a:buFont typeface="Arial"/>
              <a:buNone/>
            </a:pPr>
            <a:r>
              <a:rPr b="1" i="1" lang="en-US" sz="1800">
                <a:solidFill>
                  <a:schemeClr val="lt1"/>
                </a:solidFill>
              </a:rPr>
              <a:t>REDF Program Interest Form </a:t>
            </a:r>
            <a:endParaRPr b="1" i="1" sz="1800">
              <a:solidFill>
                <a:schemeClr val="lt1"/>
              </a:solidFill>
            </a:endParaRPr>
          </a:p>
          <a:p>
            <a:pPr indent="0" lvl="0" marL="0" marR="0" rtl="0" algn="ctr">
              <a:lnSpc>
                <a:spcPct val="90000"/>
              </a:lnSpc>
              <a:spcBef>
                <a:spcPts val="0"/>
              </a:spcBef>
              <a:spcAft>
                <a:spcPts val="0"/>
              </a:spcAft>
              <a:buClr>
                <a:srgbClr val="FFFEFE"/>
              </a:buClr>
              <a:buSzPts val="1600"/>
              <a:buFont typeface="Arial"/>
              <a:buNone/>
            </a:pPr>
            <a:r>
              <a:rPr i="1" lang="en-US" sz="1800">
                <a:solidFill>
                  <a:schemeClr val="lt1"/>
                </a:solidFill>
                <a:latin typeface="Arial"/>
                <a:ea typeface="Arial"/>
                <a:cs typeface="Arial"/>
                <a:sym typeface="Arial"/>
              </a:rPr>
              <a:t> </a:t>
            </a:r>
            <a:br>
              <a:rPr i="1" lang="en-US" sz="1800">
                <a:solidFill>
                  <a:schemeClr val="lt1"/>
                </a:solidFill>
                <a:latin typeface="Arial"/>
                <a:ea typeface="Arial"/>
                <a:cs typeface="Arial"/>
                <a:sym typeface="Arial"/>
              </a:rPr>
            </a:br>
            <a:r>
              <a:rPr lang="en-US" sz="1800">
                <a:solidFill>
                  <a:schemeClr val="lt1"/>
                </a:solidFill>
              </a:rPr>
              <a:t>If you’re not eligible &gt;&gt; pause</a:t>
            </a:r>
            <a:endParaRPr sz="1800">
              <a:solidFill>
                <a:schemeClr val="lt1"/>
              </a:solidFill>
            </a:endParaRPr>
          </a:p>
        </p:txBody>
      </p:sp>
      <p:sp>
        <p:nvSpPr>
          <p:cNvPr id="441" name="Google Shape;441;g271737cc45c_0_477"/>
          <p:cNvSpPr txBox="1"/>
          <p:nvPr/>
        </p:nvSpPr>
        <p:spPr>
          <a:xfrm>
            <a:off x="3380182" y="4675056"/>
            <a:ext cx="5439600" cy="9669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rgbClr val="FFFEFE"/>
              </a:buClr>
              <a:buSzPts val="1600"/>
              <a:buFont typeface="Arial"/>
              <a:buNone/>
            </a:pPr>
            <a:r>
              <a:rPr b="1" i="1" lang="en-US" sz="1800">
                <a:solidFill>
                  <a:schemeClr val="lt1"/>
                </a:solidFill>
              </a:rPr>
              <a:t>Business Model, Program Model</a:t>
            </a:r>
            <a:endParaRPr b="1" i="1" sz="1800">
              <a:solidFill>
                <a:schemeClr val="lt1"/>
              </a:solidFill>
            </a:endParaRPr>
          </a:p>
          <a:p>
            <a:pPr indent="0" lvl="0" marL="0" marR="0" rtl="0" algn="ctr">
              <a:lnSpc>
                <a:spcPct val="90000"/>
              </a:lnSpc>
              <a:spcBef>
                <a:spcPts val="0"/>
              </a:spcBef>
              <a:spcAft>
                <a:spcPts val="0"/>
              </a:spcAft>
              <a:buClr>
                <a:srgbClr val="FFFEFE"/>
              </a:buClr>
              <a:buSzPts val="1600"/>
              <a:buFont typeface="Arial"/>
              <a:buNone/>
            </a:pPr>
            <a:br>
              <a:rPr i="1" lang="en-US" sz="1800">
                <a:solidFill>
                  <a:schemeClr val="lt1"/>
                </a:solidFill>
                <a:latin typeface="Arial"/>
                <a:ea typeface="Arial"/>
                <a:cs typeface="Arial"/>
                <a:sym typeface="Arial"/>
              </a:rPr>
            </a:br>
            <a:r>
              <a:rPr lang="en-US" sz="1800">
                <a:solidFill>
                  <a:schemeClr val="lt1"/>
                </a:solidFill>
              </a:rPr>
              <a:t>Includes uploads: Financials + Org Chart</a:t>
            </a:r>
            <a:endParaRPr sz="1600">
              <a:solidFill>
                <a:schemeClr val="lt1"/>
              </a:solidFill>
            </a:endParaRPr>
          </a:p>
          <a:p>
            <a:pPr indent="0" lvl="0" marL="0" marR="0" rtl="0" algn="ctr">
              <a:lnSpc>
                <a:spcPct val="90000"/>
              </a:lnSpc>
              <a:spcBef>
                <a:spcPts val="560"/>
              </a:spcBef>
              <a:spcAft>
                <a:spcPts val="0"/>
              </a:spcAft>
              <a:buClr>
                <a:srgbClr val="383A34"/>
              </a:buClr>
              <a:buSzPts val="1300"/>
              <a:buFont typeface="Libre Franklin"/>
              <a:buNone/>
            </a:pPr>
            <a:r>
              <a:t/>
            </a:r>
            <a:endParaRPr sz="1500">
              <a:solidFill>
                <a:schemeClr val="lt1"/>
              </a:solidFill>
              <a:latin typeface="Libre Franklin"/>
              <a:ea typeface="Libre Franklin"/>
              <a:cs typeface="Libre Franklin"/>
              <a:sym typeface="Libre Franklin"/>
            </a:endParaRPr>
          </a:p>
        </p:txBody>
      </p:sp>
      <p:sp>
        <p:nvSpPr>
          <p:cNvPr id="442" name="Google Shape;442;g271737cc45c_0_477"/>
          <p:cNvSpPr txBox="1"/>
          <p:nvPr/>
        </p:nvSpPr>
        <p:spPr>
          <a:xfrm>
            <a:off x="3380169" y="2250124"/>
            <a:ext cx="5439600" cy="9669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rgbClr val="FFFEFE"/>
              </a:buClr>
              <a:buSzPts val="1600"/>
              <a:buFont typeface="Arial"/>
              <a:buNone/>
            </a:pPr>
            <a:r>
              <a:rPr b="1" i="1" lang="en-US" sz="1800">
                <a:solidFill>
                  <a:schemeClr val="lt1"/>
                </a:solidFill>
              </a:rPr>
              <a:t>Contact Info + Background</a:t>
            </a:r>
            <a:r>
              <a:rPr b="1" i="1" lang="en-US" sz="1800">
                <a:solidFill>
                  <a:schemeClr val="lt1"/>
                </a:solidFill>
                <a:latin typeface="Arial"/>
                <a:ea typeface="Arial"/>
                <a:cs typeface="Arial"/>
                <a:sym typeface="Arial"/>
              </a:rPr>
              <a:t> </a:t>
            </a:r>
            <a:r>
              <a:rPr i="1" lang="en-US" sz="1800">
                <a:solidFill>
                  <a:schemeClr val="lt1"/>
                </a:solidFill>
                <a:latin typeface="Arial"/>
                <a:ea typeface="Arial"/>
                <a:cs typeface="Arial"/>
                <a:sym typeface="Arial"/>
              </a:rPr>
              <a:t> </a:t>
            </a:r>
            <a:br>
              <a:rPr lang="en-US" sz="1800">
                <a:solidFill>
                  <a:schemeClr val="lt1"/>
                </a:solidFill>
                <a:latin typeface="Arial"/>
                <a:ea typeface="Arial"/>
                <a:cs typeface="Arial"/>
                <a:sym typeface="Arial"/>
              </a:rPr>
            </a:br>
            <a:br>
              <a:rPr lang="en-US" sz="1800">
                <a:solidFill>
                  <a:schemeClr val="lt1"/>
                </a:solidFill>
                <a:latin typeface="Arial"/>
                <a:ea typeface="Arial"/>
                <a:cs typeface="Arial"/>
                <a:sym typeface="Arial"/>
              </a:rPr>
            </a:br>
            <a:r>
              <a:rPr lang="en-US" sz="1800">
                <a:solidFill>
                  <a:schemeClr val="lt1"/>
                </a:solidFill>
              </a:rPr>
              <a:t>You and your ESE</a:t>
            </a:r>
            <a:endParaRPr sz="1600">
              <a:solidFill>
                <a:schemeClr val="lt1"/>
              </a:solidFill>
            </a:endParaRPr>
          </a:p>
        </p:txBody>
      </p:sp>
      <p:sp>
        <p:nvSpPr>
          <p:cNvPr id="443" name="Google Shape;443;g271737cc45c_0_477"/>
          <p:cNvSpPr txBox="1"/>
          <p:nvPr/>
        </p:nvSpPr>
        <p:spPr>
          <a:xfrm>
            <a:off x="3380169" y="3397065"/>
            <a:ext cx="5439600" cy="9669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rgbClr val="FFFEFE"/>
              </a:buClr>
              <a:buSzPts val="1600"/>
              <a:buFont typeface="Arial"/>
              <a:buNone/>
            </a:pPr>
            <a:r>
              <a:rPr b="1" i="1" lang="en-US" sz="1800">
                <a:solidFill>
                  <a:schemeClr val="lt1"/>
                </a:solidFill>
              </a:rPr>
              <a:t>Demographics </a:t>
            </a:r>
            <a:endParaRPr b="1" sz="1800">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FFFEFE"/>
              </a:buClr>
              <a:buSzPts val="1600"/>
              <a:buFont typeface="Arial"/>
              <a:buNone/>
            </a:pPr>
            <a:r>
              <a:t/>
            </a:r>
            <a:endParaRPr sz="1800">
              <a:solidFill>
                <a:schemeClr val="lt1"/>
              </a:solidFill>
            </a:endParaRPr>
          </a:p>
          <a:p>
            <a:pPr indent="0" lvl="0" marL="0" marR="0" rtl="0" algn="ctr">
              <a:lnSpc>
                <a:spcPct val="90000"/>
              </a:lnSpc>
              <a:spcBef>
                <a:spcPts val="0"/>
              </a:spcBef>
              <a:spcAft>
                <a:spcPts val="0"/>
              </a:spcAft>
              <a:buClr>
                <a:srgbClr val="FFFEFE"/>
              </a:buClr>
              <a:buSzPts val="1600"/>
              <a:buFont typeface="Arial"/>
              <a:buNone/>
            </a:pPr>
            <a:r>
              <a:rPr lang="en-US" sz="1800">
                <a:solidFill>
                  <a:schemeClr val="lt1"/>
                </a:solidFill>
              </a:rPr>
              <a:t>You and Your ESE Leadership</a:t>
            </a:r>
            <a:endParaRPr sz="1800">
              <a:solidFill>
                <a:schemeClr val="lt1"/>
              </a:solidFill>
            </a:endParaRPr>
          </a:p>
          <a:p>
            <a:pPr indent="0" lvl="0" marL="0" marR="0" rtl="0" algn="ctr">
              <a:lnSpc>
                <a:spcPct val="90000"/>
              </a:lnSpc>
              <a:spcBef>
                <a:spcPts val="0"/>
              </a:spcBef>
              <a:spcAft>
                <a:spcPts val="0"/>
              </a:spcAft>
              <a:buClr>
                <a:srgbClr val="FFFEFE"/>
              </a:buClr>
              <a:buSzPts val="1600"/>
              <a:buFont typeface="Arial"/>
              <a:buNone/>
            </a:pPr>
            <a:r>
              <a:t/>
            </a:r>
            <a:endParaRPr sz="1800">
              <a:solidFill>
                <a:schemeClr val="lt1"/>
              </a:solidFill>
            </a:endParaRPr>
          </a:p>
        </p:txBody>
      </p:sp>
      <p:sp>
        <p:nvSpPr>
          <p:cNvPr id="444" name="Google Shape;444;g271737cc45c_0_477"/>
          <p:cNvSpPr txBox="1"/>
          <p:nvPr/>
        </p:nvSpPr>
        <p:spPr>
          <a:xfrm>
            <a:off x="3432707" y="5891094"/>
            <a:ext cx="5439600" cy="966900"/>
          </a:xfrm>
          <a:prstGeom prst="rect">
            <a:avLst/>
          </a:prstGeom>
          <a:noFill/>
          <a:ln>
            <a:noFill/>
          </a:ln>
        </p:spPr>
        <p:txBody>
          <a:bodyPr anchorCtr="0" anchor="t" bIns="60950" lIns="60950" spcFirstLastPara="1" rIns="60950" wrap="square" tIns="60950">
            <a:noAutofit/>
          </a:bodyPr>
          <a:lstStyle/>
          <a:p>
            <a:pPr indent="0" lvl="0" marL="0" marR="0" rtl="0" algn="ctr">
              <a:lnSpc>
                <a:spcPct val="90000"/>
              </a:lnSpc>
              <a:spcBef>
                <a:spcPts val="0"/>
              </a:spcBef>
              <a:spcAft>
                <a:spcPts val="0"/>
              </a:spcAft>
              <a:buClr>
                <a:srgbClr val="FFFEFE"/>
              </a:buClr>
              <a:buSzPts val="1600"/>
              <a:buFont typeface="Arial"/>
              <a:buNone/>
            </a:pPr>
            <a:r>
              <a:rPr b="1" i="1" lang="en-US" sz="1800">
                <a:solidFill>
                  <a:schemeClr val="lt1"/>
                </a:solidFill>
              </a:rPr>
              <a:t>Interview</a:t>
            </a:r>
            <a:endParaRPr b="1" i="1" sz="1800">
              <a:solidFill>
                <a:schemeClr val="lt1"/>
              </a:solidFill>
            </a:endParaRPr>
          </a:p>
          <a:p>
            <a:pPr indent="0" lvl="0" marL="0" marR="0" rtl="0" algn="ctr">
              <a:lnSpc>
                <a:spcPct val="90000"/>
              </a:lnSpc>
              <a:spcBef>
                <a:spcPts val="0"/>
              </a:spcBef>
              <a:spcAft>
                <a:spcPts val="0"/>
              </a:spcAft>
              <a:buClr>
                <a:srgbClr val="FFFEFE"/>
              </a:buClr>
              <a:buSzPts val="1600"/>
              <a:buFont typeface="Arial"/>
              <a:buNone/>
            </a:pPr>
            <a:br>
              <a:rPr i="1" lang="en-US" sz="1800">
                <a:solidFill>
                  <a:schemeClr val="lt1"/>
                </a:solidFill>
                <a:latin typeface="Arial"/>
                <a:ea typeface="Arial"/>
                <a:cs typeface="Arial"/>
                <a:sym typeface="Arial"/>
              </a:rPr>
            </a:br>
            <a:r>
              <a:rPr lang="en-US" sz="1800">
                <a:solidFill>
                  <a:schemeClr val="lt1"/>
                </a:solidFill>
              </a:rPr>
              <a:t>Leadership + Clarifying Questions</a:t>
            </a:r>
            <a:endParaRPr sz="1600">
              <a:solidFill>
                <a:schemeClr val="lt1"/>
              </a:solidFill>
            </a:endParaRPr>
          </a:p>
          <a:p>
            <a:pPr indent="0" lvl="0" marL="0" marR="0" rtl="0" algn="ctr">
              <a:lnSpc>
                <a:spcPct val="90000"/>
              </a:lnSpc>
              <a:spcBef>
                <a:spcPts val="560"/>
              </a:spcBef>
              <a:spcAft>
                <a:spcPts val="0"/>
              </a:spcAft>
              <a:buClr>
                <a:srgbClr val="383A34"/>
              </a:buClr>
              <a:buSzPts val="1300"/>
              <a:buFont typeface="Libre Franklin"/>
              <a:buNone/>
            </a:pPr>
            <a:r>
              <a:t/>
            </a:r>
            <a:endParaRPr sz="1500">
              <a:solidFill>
                <a:schemeClr val="lt1"/>
              </a:solidFill>
              <a:latin typeface="Libre Franklin"/>
              <a:ea typeface="Libre Franklin"/>
              <a:cs typeface="Libre Franklin"/>
              <a:sym typeface="Libre Franklin"/>
            </a:endParaRPr>
          </a:p>
        </p:txBody>
      </p:sp>
      <p:sp>
        <p:nvSpPr>
          <p:cNvPr id="445" name="Google Shape;445;g271737cc45c_0_477"/>
          <p:cNvSpPr/>
          <p:nvPr/>
        </p:nvSpPr>
        <p:spPr>
          <a:xfrm>
            <a:off x="5731650" y="4300913"/>
            <a:ext cx="685200" cy="354000"/>
          </a:xfrm>
          <a:prstGeom prst="downArrow">
            <a:avLst>
              <a:gd fmla="val 50000" name="adj1"/>
              <a:gd fmla="val 50000" name="adj2"/>
            </a:avLst>
          </a:prstGeom>
          <a:solidFill>
            <a:schemeClr val="accent1"/>
          </a:solidFill>
          <a:ln cap="flat" cmpd="sng" w="19050">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46" name="Google Shape;446;g271737cc45c_0_477"/>
          <p:cNvSpPr/>
          <p:nvPr/>
        </p:nvSpPr>
        <p:spPr>
          <a:xfrm>
            <a:off x="5731650" y="3053475"/>
            <a:ext cx="685200" cy="354000"/>
          </a:xfrm>
          <a:prstGeom prst="downArrow">
            <a:avLst>
              <a:gd fmla="val 50000" name="adj1"/>
              <a:gd fmla="val 50000" name="adj2"/>
            </a:avLst>
          </a:prstGeom>
          <a:solidFill>
            <a:schemeClr val="accent1"/>
          </a:solidFill>
          <a:ln cap="flat" cmpd="sng" w="19050">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47" name="Google Shape;447;g271737cc45c_0_477"/>
          <p:cNvSpPr/>
          <p:nvPr/>
        </p:nvSpPr>
        <p:spPr>
          <a:xfrm>
            <a:off x="5731650" y="5548375"/>
            <a:ext cx="685200" cy="354000"/>
          </a:xfrm>
          <a:prstGeom prst="downArrow">
            <a:avLst>
              <a:gd fmla="val 50000" name="adj1"/>
              <a:gd fmla="val 50000" name="adj2"/>
            </a:avLst>
          </a:prstGeom>
          <a:solidFill>
            <a:schemeClr val="accent1"/>
          </a:solidFill>
          <a:ln cap="flat" cmpd="sng" w="19050">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48" name="Google Shape;448;g271737cc45c_0_477"/>
          <p:cNvSpPr/>
          <p:nvPr/>
        </p:nvSpPr>
        <p:spPr>
          <a:xfrm>
            <a:off x="5731650" y="1805700"/>
            <a:ext cx="685200" cy="354000"/>
          </a:xfrm>
          <a:prstGeom prst="downArrow">
            <a:avLst>
              <a:gd fmla="val 50000" name="adj1"/>
              <a:gd fmla="val 50000" name="adj2"/>
            </a:avLst>
          </a:prstGeom>
          <a:solidFill>
            <a:schemeClr val="accent1"/>
          </a:solidFill>
          <a:ln cap="flat" cmpd="sng" w="19050">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49" name="Google Shape;449;g271737cc45c_0_477"/>
          <p:cNvSpPr txBox="1"/>
          <p:nvPr/>
        </p:nvSpPr>
        <p:spPr>
          <a:xfrm>
            <a:off x="776625" y="6274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chemeClr val="accent1"/>
                </a:solidFill>
                <a:hlinkClick r:id="rId3">
                  <a:extLst>
                    <a:ext uri="{A12FA001-AC4F-418D-AE19-62706E023703}">
                      <ahyp:hlinkClr val="tx"/>
                    </a:ext>
                  </a:extLst>
                </a:hlinkClick>
              </a:rPr>
              <a:t>accelerator@redf.org</a:t>
            </a:r>
            <a:endParaRPr sz="1200">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g271737cc45c_0_268"/>
          <p:cNvPicPr preferRelativeResize="0"/>
          <p:nvPr/>
        </p:nvPicPr>
        <p:blipFill rotWithShape="1">
          <a:blip r:embed="rId3">
            <a:alphaModFix/>
          </a:blip>
          <a:srcRect b="14280" l="39281" r="13219" t="0"/>
          <a:stretch/>
        </p:blipFill>
        <p:spPr>
          <a:xfrm>
            <a:off x="6180190" y="284925"/>
            <a:ext cx="5095976" cy="6135761"/>
          </a:xfrm>
          <a:prstGeom prst="rect">
            <a:avLst/>
          </a:prstGeom>
          <a:noFill/>
          <a:ln>
            <a:noFill/>
          </a:ln>
        </p:spPr>
      </p:pic>
      <p:sp>
        <p:nvSpPr>
          <p:cNvPr id="456" name="Google Shape;456;g271737cc45c_0_268"/>
          <p:cNvSpPr txBox="1"/>
          <p:nvPr/>
        </p:nvSpPr>
        <p:spPr>
          <a:xfrm>
            <a:off x="635100" y="962475"/>
            <a:ext cx="4343400" cy="5288100"/>
          </a:xfrm>
          <a:prstGeom prst="rect">
            <a:avLst/>
          </a:prstGeom>
          <a:solidFill>
            <a:srgbClr val="D0E0E3"/>
          </a:solidFill>
          <a:ln cap="flat" cmpd="sng" w="28575">
            <a:solidFill>
              <a:schemeClr val="accent4"/>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150000"/>
              </a:lnSpc>
              <a:spcBef>
                <a:spcPts val="0"/>
              </a:spcBef>
              <a:spcAft>
                <a:spcPts val="0"/>
              </a:spcAft>
              <a:buNone/>
            </a:pPr>
            <a:r>
              <a:rPr b="1" lang="en-US" sz="3000">
                <a:solidFill>
                  <a:schemeClr val="accent4"/>
                </a:solidFill>
                <a:latin typeface="Overpass"/>
                <a:ea typeface="Overpass"/>
                <a:cs typeface="Overpass"/>
                <a:sym typeface="Overpass"/>
              </a:rPr>
              <a:t>SM Apply</a:t>
            </a:r>
            <a:endParaRPr b="1" sz="3000">
              <a:solidFill>
                <a:schemeClr val="accent4"/>
              </a:solidFill>
              <a:latin typeface="Overpass"/>
              <a:ea typeface="Overpass"/>
              <a:cs typeface="Overpass"/>
              <a:sym typeface="Overpass"/>
            </a:endParaRPr>
          </a:p>
          <a:p>
            <a:pPr indent="-546100" lvl="1" marL="457200" rtl="0" algn="l">
              <a:lnSpc>
                <a:spcPct val="150000"/>
              </a:lnSpc>
              <a:spcBef>
                <a:spcPts val="0"/>
              </a:spcBef>
              <a:spcAft>
                <a:spcPts val="0"/>
              </a:spcAft>
              <a:buClr>
                <a:schemeClr val="accent4"/>
              </a:buClr>
              <a:buSzPts val="3000"/>
              <a:buFont typeface="Overpass"/>
              <a:buChar char="•"/>
            </a:pPr>
            <a:r>
              <a:rPr lang="en-US" sz="3000">
                <a:solidFill>
                  <a:schemeClr val="accent4"/>
                </a:solidFill>
                <a:latin typeface="Overpass"/>
                <a:ea typeface="Overpass"/>
                <a:cs typeface="Overpass"/>
                <a:sym typeface="Overpass"/>
              </a:rPr>
              <a:t>Log in</a:t>
            </a:r>
            <a:endParaRPr sz="3000">
              <a:solidFill>
                <a:schemeClr val="accent4"/>
              </a:solidFill>
              <a:latin typeface="Overpass"/>
              <a:ea typeface="Overpass"/>
              <a:cs typeface="Overpass"/>
              <a:sym typeface="Overpass"/>
            </a:endParaRPr>
          </a:p>
          <a:p>
            <a:pPr indent="-546100" lvl="1" marL="457200" rtl="0" algn="l">
              <a:lnSpc>
                <a:spcPct val="150000"/>
              </a:lnSpc>
              <a:spcBef>
                <a:spcPts val="0"/>
              </a:spcBef>
              <a:spcAft>
                <a:spcPts val="0"/>
              </a:spcAft>
              <a:buClr>
                <a:schemeClr val="accent4"/>
              </a:buClr>
              <a:buSzPts val="3000"/>
              <a:buFont typeface="Overpass"/>
              <a:buChar char="•"/>
            </a:pPr>
            <a:r>
              <a:rPr lang="en-US" sz="3000">
                <a:solidFill>
                  <a:schemeClr val="accent4"/>
                </a:solidFill>
                <a:latin typeface="Overpass"/>
                <a:ea typeface="Overpass"/>
                <a:cs typeface="Overpass"/>
                <a:sym typeface="Overpass"/>
              </a:rPr>
              <a:t>Homepage</a:t>
            </a:r>
            <a:endParaRPr sz="3000">
              <a:solidFill>
                <a:schemeClr val="accent4"/>
              </a:solidFill>
              <a:latin typeface="Overpass"/>
              <a:ea typeface="Overpass"/>
              <a:cs typeface="Overpass"/>
              <a:sym typeface="Overpass"/>
            </a:endParaRPr>
          </a:p>
          <a:p>
            <a:pPr indent="-546100" lvl="1" marL="457200" rtl="0" algn="l">
              <a:lnSpc>
                <a:spcPct val="150000"/>
              </a:lnSpc>
              <a:spcBef>
                <a:spcPts val="0"/>
              </a:spcBef>
              <a:spcAft>
                <a:spcPts val="0"/>
              </a:spcAft>
              <a:buClr>
                <a:schemeClr val="accent4"/>
              </a:buClr>
              <a:buSzPts val="3000"/>
              <a:buFont typeface="Overpass"/>
              <a:buChar char="•"/>
            </a:pPr>
            <a:r>
              <a:rPr lang="en-US" sz="3000">
                <a:solidFill>
                  <a:schemeClr val="accent4"/>
                </a:solidFill>
                <a:latin typeface="Overpass"/>
                <a:ea typeface="Overpass"/>
                <a:cs typeface="Overpass"/>
                <a:sym typeface="Overpass"/>
              </a:rPr>
              <a:t>Begin</a:t>
            </a:r>
            <a:endParaRPr sz="3000">
              <a:solidFill>
                <a:schemeClr val="accent4"/>
              </a:solidFill>
              <a:latin typeface="Overpass"/>
              <a:ea typeface="Overpass"/>
              <a:cs typeface="Overpass"/>
              <a:sym typeface="Overpass"/>
            </a:endParaRPr>
          </a:p>
          <a:p>
            <a:pPr indent="-546100" lvl="1" marL="457200" rtl="0" algn="l">
              <a:lnSpc>
                <a:spcPct val="150000"/>
              </a:lnSpc>
              <a:spcBef>
                <a:spcPts val="0"/>
              </a:spcBef>
              <a:spcAft>
                <a:spcPts val="0"/>
              </a:spcAft>
              <a:buClr>
                <a:schemeClr val="accent4"/>
              </a:buClr>
              <a:buSzPts val="3000"/>
              <a:buFont typeface="Overpass"/>
              <a:buChar char="•"/>
            </a:pPr>
            <a:r>
              <a:rPr lang="en-US" sz="3000">
                <a:solidFill>
                  <a:schemeClr val="accent4"/>
                </a:solidFill>
                <a:latin typeface="Overpass"/>
                <a:ea typeface="Overpass"/>
                <a:cs typeface="Overpass"/>
                <a:sym typeface="Overpass"/>
              </a:rPr>
              <a:t>Save</a:t>
            </a:r>
            <a:endParaRPr sz="3000">
              <a:solidFill>
                <a:schemeClr val="accent4"/>
              </a:solidFill>
              <a:latin typeface="Overpass"/>
              <a:ea typeface="Overpass"/>
              <a:cs typeface="Overpass"/>
              <a:sym typeface="Overpass"/>
            </a:endParaRPr>
          </a:p>
          <a:p>
            <a:pPr indent="-546100" lvl="1" marL="457200" rtl="0" algn="l">
              <a:lnSpc>
                <a:spcPct val="150000"/>
              </a:lnSpc>
              <a:spcBef>
                <a:spcPts val="0"/>
              </a:spcBef>
              <a:spcAft>
                <a:spcPts val="0"/>
              </a:spcAft>
              <a:buClr>
                <a:schemeClr val="accent4"/>
              </a:buClr>
              <a:buSzPts val="3000"/>
              <a:buFont typeface="Overpass"/>
              <a:buChar char="•"/>
            </a:pPr>
            <a:r>
              <a:rPr lang="en-US" sz="3000">
                <a:solidFill>
                  <a:schemeClr val="accent4"/>
                </a:solidFill>
                <a:latin typeface="Overpass"/>
                <a:ea typeface="Overpass"/>
                <a:cs typeface="Overpass"/>
                <a:sym typeface="Overpass"/>
              </a:rPr>
              <a:t>Mark as Complete</a:t>
            </a:r>
            <a:endParaRPr sz="3000">
              <a:solidFill>
                <a:schemeClr val="accent4"/>
              </a:solidFill>
              <a:latin typeface="Overpass"/>
              <a:ea typeface="Overpass"/>
              <a:cs typeface="Overpass"/>
              <a:sym typeface="Overpass"/>
            </a:endParaRPr>
          </a:p>
          <a:p>
            <a:pPr indent="-546100" lvl="1" marL="457200" rtl="0" algn="l">
              <a:lnSpc>
                <a:spcPct val="150000"/>
              </a:lnSpc>
              <a:spcBef>
                <a:spcPts val="0"/>
              </a:spcBef>
              <a:spcAft>
                <a:spcPts val="0"/>
              </a:spcAft>
              <a:buClr>
                <a:schemeClr val="accent4"/>
              </a:buClr>
              <a:buSzPts val="3000"/>
              <a:buFont typeface="Overpass"/>
              <a:buChar char="•"/>
            </a:pPr>
            <a:r>
              <a:rPr lang="en-US" sz="3000">
                <a:solidFill>
                  <a:schemeClr val="accent4"/>
                </a:solidFill>
                <a:latin typeface="Overpass"/>
                <a:ea typeface="Overpass"/>
                <a:cs typeface="Overpass"/>
                <a:sym typeface="Overpass"/>
              </a:rPr>
              <a:t>Move forward</a:t>
            </a:r>
            <a:endParaRPr sz="3000">
              <a:solidFill>
                <a:schemeClr val="accent4"/>
              </a:solidFill>
              <a:latin typeface="Overpass"/>
              <a:ea typeface="Overpass"/>
              <a:cs typeface="Overpass"/>
              <a:sym typeface="Overpass"/>
            </a:endParaRPr>
          </a:p>
          <a:p>
            <a:pPr indent="-546100" lvl="1" marL="457200" rtl="0" algn="l">
              <a:lnSpc>
                <a:spcPct val="150000"/>
              </a:lnSpc>
              <a:spcBef>
                <a:spcPts val="0"/>
              </a:spcBef>
              <a:spcAft>
                <a:spcPts val="0"/>
              </a:spcAft>
              <a:buClr>
                <a:schemeClr val="accent4"/>
              </a:buClr>
              <a:buSzPts val="3000"/>
              <a:buFont typeface="Overpass"/>
              <a:buChar char="•"/>
            </a:pPr>
            <a:r>
              <a:rPr lang="en-US" sz="3000">
                <a:solidFill>
                  <a:schemeClr val="accent4"/>
                </a:solidFill>
                <a:latin typeface="Overpass"/>
                <a:ea typeface="Overpass"/>
                <a:cs typeface="Overpass"/>
                <a:sym typeface="Overpass"/>
              </a:rPr>
              <a:t>Submit</a:t>
            </a:r>
            <a:endParaRPr b="1" sz="3000">
              <a:solidFill>
                <a:schemeClr val="accent4"/>
              </a:solidFill>
              <a:latin typeface="Overpass"/>
              <a:ea typeface="Overpass"/>
              <a:cs typeface="Overpass"/>
              <a:sym typeface="Overpass"/>
            </a:endParaRPr>
          </a:p>
        </p:txBody>
      </p:sp>
      <p:sp>
        <p:nvSpPr>
          <p:cNvPr id="457" name="Google Shape;457;g271737cc45c_0_268"/>
          <p:cNvSpPr txBox="1"/>
          <p:nvPr>
            <p:ph idx="4294967295" type="ctrTitle"/>
          </p:nvPr>
        </p:nvSpPr>
        <p:spPr>
          <a:xfrm>
            <a:off x="502563" y="1350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The Platform</a:t>
            </a:r>
            <a:endParaRPr sz="7100">
              <a:latin typeface="Impact"/>
              <a:ea typeface="Impact"/>
              <a:cs typeface="Impact"/>
              <a:sym typeface="Impact"/>
            </a:endParaRPr>
          </a:p>
        </p:txBody>
      </p:sp>
      <p:sp>
        <p:nvSpPr>
          <p:cNvPr id="458" name="Google Shape;458;g271737cc45c_0_268"/>
          <p:cNvSpPr txBox="1"/>
          <p:nvPr/>
        </p:nvSpPr>
        <p:spPr>
          <a:xfrm>
            <a:off x="1050950" y="638532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chemeClr val="accent1"/>
                </a:solidFill>
                <a:hlinkClick r:id="rId4">
                  <a:extLst>
                    <a:ext uri="{A12FA001-AC4F-418D-AE19-62706E023703}">
                      <ahyp:hlinkClr val="tx"/>
                    </a:ext>
                  </a:extLst>
                </a:hlinkClick>
              </a:rPr>
              <a:t>accelerator@redf.org</a:t>
            </a:r>
            <a:endParaRPr sz="1200">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271737cc45c_0_259"/>
          <p:cNvSpPr txBox="1"/>
          <p:nvPr>
            <p:ph type="ctrTitle"/>
          </p:nvPr>
        </p:nvSpPr>
        <p:spPr>
          <a:xfrm>
            <a:off x="502563" y="211226"/>
            <a:ext cx="10638900" cy="6927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US" sz="4500">
                <a:latin typeface="Impact"/>
                <a:ea typeface="Impact"/>
                <a:cs typeface="Impact"/>
                <a:sym typeface="Impact"/>
              </a:rPr>
              <a:t>Application </a:t>
            </a:r>
            <a:r>
              <a:rPr lang="en-US" sz="4500">
                <a:latin typeface="Impact"/>
                <a:ea typeface="Impact"/>
                <a:cs typeface="Impact"/>
                <a:sym typeface="Impact"/>
              </a:rPr>
              <a:t>Questions</a:t>
            </a:r>
            <a:endParaRPr sz="7100">
              <a:latin typeface="Impact"/>
              <a:ea typeface="Impact"/>
              <a:cs typeface="Impact"/>
              <a:sym typeface="Impact"/>
            </a:endParaRPr>
          </a:p>
        </p:txBody>
      </p:sp>
      <p:sp>
        <p:nvSpPr>
          <p:cNvPr id="465" name="Google Shape;465;g271737cc45c_0_259"/>
          <p:cNvSpPr txBox="1"/>
          <p:nvPr/>
        </p:nvSpPr>
        <p:spPr>
          <a:xfrm>
            <a:off x="578775" y="1143300"/>
            <a:ext cx="11402400" cy="5367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2700">
                <a:solidFill>
                  <a:srgbClr val="E75300"/>
                </a:solidFill>
                <a:latin typeface="Overpass"/>
                <a:ea typeface="Overpass"/>
                <a:cs typeface="Overpass"/>
                <a:sym typeface="Overpass"/>
              </a:rPr>
              <a:t>Describe the employment opportunity and any supports your organization provides to help your participants address barriers to work. (E.g. an intake process that asks which barriers they face, and then a case mgmt/follow up process to proactively remove barriers.)</a:t>
            </a:r>
            <a:endParaRPr b="1" sz="2700">
              <a:solidFill>
                <a:srgbClr val="E75300"/>
              </a:solidFill>
              <a:latin typeface="Overpass"/>
              <a:ea typeface="Overpass"/>
              <a:cs typeface="Overpass"/>
              <a:sym typeface="Overpass"/>
            </a:endParaRPr>
          </a:p>
          <a:p>
            <a:pPr indent="0" lvl="0" marL="0" rtl="0" algn="l">
              <a:lnSpc>
                <a:spcPct val="115000"/>
              </a:lnSpc>
              <a:spcBef>
                <a:spcPts val="0"/>
              </a:spcBef>
              <a:spcAft>
                <a:spcPts val="0"/>
              </a:spcAft>
              <a:buNone/>
            </a:pPr>
            <a:r>
              <a:t/>
            </a:r>
            <a:endParaRPr i="1" sz="2200">
              <a:latin typeface="Overpass"/>
              <a:ea typeface="Overpass"/>
              <a:cs typeface="Overpass"/>
              <a:sym typeface="Overpass"/>
            </a:endParaRPr>
          </a:p>
          <a:p>
            <a:pPr indent="0" lvl="0" marL="0" rtl="0" algn="l">
              <a:lnSpc>
                <a:spcPct val="115000"/>
              </a:lnSpc>
              <a:spcBef>
                <a:spcPts val="0"/>
              </a:spcBef>
              <a:spcAft>
                <a:spcPts val="0"/>
              </a:spcAft>
              <a:buNone/>
            </a:pPr>
            <a:r>
              <a:rPr i="1" lang="en-US" sz="2100">
                <a:latin typeface="Overpass"/>
                <a:ea typeface="Overpass"/>
                <a:cs typeface="Overpass"/>
                <a:sym typeface="Overpass"/>
              </a:rPr>
              <a:t>Tip: The ideal program model description will include most of the following elements (Word count limit 300 words): </a:t>
            </a:r>
            <a:endParaRPr i="1" sz="2100">
              <a:latin typeface="Overpass"/>
              <a:ea typeface="Overpass"/>
              <a:cs typeface="Overpass"/>
              <a:sym typeface="Overpass"/>
            </a:endParaRPr>
          </a:p>
          <a:p>
            <a:pPr indent="0" lvl="0" marL="0" rtl="0" algn="l">
              <a:lnSpc>
                <a:spcPct val="115000"/>
              </a:lnSpc>
              <a:spcBef>
                <a:spcPts val="0"/>
              </a:spcBef>
              <a:spcAft>
                <a:spcPts val="0"/>
              </a:spcAft>
              <a:buNone/>
            </a:pPr>
            <a:r>
              <a:t/>
            </a:r>
            <a:endParaRPr i="1" sz="2100">
              <a:latin typeface="Overpass"/>
              <a:ea typeface="Overpass"/>
              <a:cs typeface="Overpass"/>
              <a:sym typeface="Overpass"/>
            </a:endParaRPr>
          </a:p>
          <a:p>
            <a:pPr indent="-336550" lvl="0" marL="457200" rtl="0" algn="l">
              <a:lnSpc>
                <a:spcPct val="115000"/>
              </a:lnSpc>
              <a:spcBef>
                <a:spcPts val="0"/>
              </a:spcBef>
              <a:spcAft>
                <a:spcPts val="0"/>
              </a:spcAft>
              <a:buClr>
                <a:srgbClr val="E75300"/>
              </a:buClr>
              <a:buSzPts val="1700"/>
              <a:buFont typeface="Overpass"/>
              <a:buAutoNum type="arabicParenBoth"/>
            </a:pPr>
            <a:r>
              <a:rPr lang="en-US" sz="1700">
                <a:latin typeface="Overpass"/>
                <a:ea typeface="Overpass"/>
                <a:cs typeface="Overpass"/>
                <a:sym typeface="Overpass"/>
              </a:rPr>
              <a:t>What is the job your participants/employees engage in ?</a:t>
            </a:r>
            <a:endParaRPr sz="1700">
              <a:latin typeface="Overpass"/>
              <a:ea typeface="Overpass"/>
              <a:cs typeface="Overpass"/>
              <a:sym typeface="Overpass"/>
            </a:endParaRPr>
          </a:p>
          <a:p>
            <a:pPr indent="-336550" lvl="0" marL="457200" rtl="0" algn="l">
              <a:lnSpc>
                <a:spcPct val="115000"/>
              </a:lnSpc>
              <a:spcBef>
                <a:spcPts val="0"/>
              </a:spcBef>
              <a:spcAft>
                <a:spcPts val="0"/>
              </a:spcAft>
              <a:buClr>
                <a:srgbClr val="E75300"/>
              </a:buClr>
              <a:buSzPts val="1700"/>
              <a:buFont typeface="Overpass"/>
              <a:buAutoNum type="arabicParenBoth"/>
            </a:pPr>
            <a:r>
              <a:rPr lang="en-US" sz="1700">
                <a:latin typeface="Overpass"/>
                <a:ea typeface="Overpass"/>
                <a:cs typeface="Overpass"/>
                <a:sym typeface="Overpass"/>
              </a:rPr>
              <a:t>How are your participants/employees paid? </a:t>
            </a:r>
            <a:endParaRPr sz="1700">
              <a:latin typeface="Overpass"/>
              <a:ea typeface="Overpass"/>
              <a:cs typeface="Overpass"/>
              <a:sym typeface="Overpass"/>
            </a:endParaRPr>
          </a:p>
          <a:p>
            <a:pPr indent="-336550" lvl="0" marL="457200" rtl="0" algn="l">
              <a:lnSpc>
                <a:spcPct val="115000"/>
              </a:lnSpc>
              <a:spcBef>
                <a:spcPts val="0"/>
              </a:spcBef>
              <a:spcAft>
                <a:spcPts val="0"/>
              </a:spcAft>
              <a:buClr>
                <a:srgbClr val="E75300"/>
              </a:buClr>
              <a:buSzPts val="1700"/>
              <a:buFont typeface="Overpass"/>
              <a:buAutoNum type="arabicParenBoth"/>
            </a:pPr>
            <a:r>
              <a:rPr lang="en-US" sz="1700">
                <a:latin typeface="Overpass"/>
                <a:ea typeface="Overpass"/>
                <a:cs typeface="Overpass"/>
                <a:sym typeface="Overpass"/>
              </a:rPr>
              <a:t>What types of soft and hard skills training is provided to your participants/employees? </a:t>
            </a:r>
            <a:endParaRPr sz="1700">
              <a:latin typeface="Overpass"/>
              <a:ea typeface="Overpass"/>
              <a:cs typeface="Overpass"/>
              <a:sym typeface="Overpass"/>
            </a:endParaRPr>
          </a:p>
          <a:p>
            <a:pPr indent="-336550" lvl="0" marL="457200" rtl="0" algn="l">
              <a:lnSpc>
                <a:spcPct val="115000"/>
              </a:lnSpc>
              <a:spcBef>
                <a:spcPts val="0"/>
              </a:spcBef>
              <a:spcAft>
                <a:spcPts val="0"/>
              </a:spcAft>
              <a:buClr>
                <a:srgbClr val="E75300"/>
              </a:buClr>
              <a:buSzPts val="1700"/>
              <a:buFont typeface="Overpass"/>
              <a:buAutoNum type="arabicParenBoth"/>
            </a:pPr>
            <a:r>
              <a:rPr lang="en-US" sz="1700">
                <a:latin typeface="Overpass"/>
                <a:ea typeface="Overpass"/>
                <a:cs typeface="Overpass"/>
                <a:sym typeface="Overpass"/>
              </a:rPr>
              <a:t>How do you help prepare employees for the next job (if they are transitional) OR for career advancement in your organization (if permanent)?</a:t>
            </a:r>
            <a:endParaRPr sz="1700">
              <a:latin typeface="Overpass"/>
              <a:ea typeface="Overpass"/>
              <a:cs typeface="Overpass"/>
              <a:sym typeface="Overpass"/>
            </a:endParaRPr>
          </a:p>
          <a:p>
            <a:pPr indent="-336550" lvl="0" marL="457200" rtl="0" algn="l">
              <a:lnSpc>
                <a:spcPct val="115000"/>
              </a:lnSpc>
              <a:spcBef>
                <a:spcPts val="0"/>
              </a:spcBef>
              <a:spcAft>
                <a:spcPts val="0"/>
              </a:spcAft>
              <a:buClr>
                <a:srgbClr val="E75300"/>
              </a:buClr>
              <a:buSzPts val="1700"/>
              <a:buAutoNum type="arabicParenBoth"/>
            </a:pPr>
            <a:r>
              <a:rPr lang="en-US" sz="1700">
                <a:latin typeface="Overpass"/>
                <a:ea typeface="Overpass"/>
                <a:cs typeface="Overpass"/>
                <a:sym typeface="Overpass"/>
              </a:rPr>
              <a:t>How you track your participants/employees employment status after they leave your program?</a:t>
            </a:r>
            <a:r>
              <a:rPr b="1" lang="en-US" sz="1700">
                <a:solidFill>
                  <a:srgbClr val="9B3C00"/>
                </a:solidFill>
                <a:latin typeface="Overpass"/>
                <a:ea typeface="Overpass"/>
                <a:cs typeface="Overpass"/>
                <a:sym typeface="Overpass"/>
              </a:rPr>
              <a:t> </a:t>
            </a:r>
            <a:endParaRPr b="1" sz="1700">
              <a:solidFill>
                <a:srgbClr val="9B3C00"/>
              </a:solidFill>
              <a:latin typeface="Overpass"/>
              <a:ea typeface="Overpass"/>
              <a:cs typeface="Overpass"/>
              <a:sym typeface="Overpas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271737cc45c_0_250"/>
          <p:cNvSpPr txBox="1"/>
          <p:nvPr>
            <p:ph idx="1" type="body"/>
          </p:nvPr>
        </p:nvSpPr>
        <p:spPr>
          <a:xfrm>
            <a:off x="776550" y="1977153"/>
            <a:ext cx="10638900" cy="2903700"/>
          </a:xfrm>
          <a:prstGeom prst="rect">
            <a:avLst/>
          </a:prstGeom>
        </p:spPr>
        <p:txBody>
          <a:bodyPr anchorCtr="0" anchor="t" bIns="45700" lIns="0"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en-US" sz="4500">
                <a:solidFill>
                  <a:srgbClr val="E75300"/>
                </a:solidFill>
                <a:latin typeface="Overpass"/>
                <a:ea typeface="Overpass"/>
                <a:cs typeface="Overpass"/>
                <a:sym typeface="Overpass"/>
              </a:rPr>
              <a:t>“What is your long-term (3 years) vision for your social enterprise?”</a:t>
            </a:r>
            <a:endParaRPr b="1" sz="4500">
              <a:solidFill>
                <a:srgbClr val="E75300"/>
              </a:solidFill>
              <a:latin typeface="Overpass"/>
              <a:ea typeface="Overpass"/>
              <a:cs typeface="Overpass"/>
              <a:sym typeface="Overpass"/>
            </a:endParaRPr>
          </a:p>
          <a:p>
            <a:pPr indent="0" lvl="0" marL="0" rtl="0" algn="ctr">
              <a:lnSpc>
                <a:spcPct val="100000"/>
              </a:lnSpc>
              <a:spcBef>
                <a:spcPts val="0"/>
              </a:spcBef>
              <a:spcAft>
                <a:spcPts val="0"/>
              </a:spcAft>
              <a:buClr>
                <a:schemeClr val="dk1"/>
              </a:buClr>
              <a:buSzPts val="1100"/>
              <a:buFont typeface="Arial"/>
              <a:buNone/>
            </a:pPr>
            <a:r>
              <a:t/>
            </a:r>
            <a:endParaRPr b="1" sz="3300">
              <a:solidFill>
                <a:srgbClr val="F55D07"/>
              </a:solidFill>
              <a:latin typeface="Overpass"/>
              <a:ea typeface="Overpass"/>
              <a:cs typeface="Overpass"/>
              <a:sym typeface="Overpass"/>
            </a:endParaRPr>
          </a:p>
          <a:p>
            <a:pPr indent="0" lvl="0" marL="0" rtl="0" algn="ctr">
              <a:lnSpc>
                <a:spcPct val="100000"/>
              </a:lnSpc>
              <a:spcBef>
                <a:spcPts val="0"/>
              </a:spcBef>
              <a:spcAft>
                <a:spcPts val="0"/>
              </a:spcAft>
              <a:buClr>
                <a:schemeClr val="dk1"/>
              </a:buClr>
              <a:buSzPts val="1100"/>
              <a:buFont typeface="Arial"/>
              <a:buNone/>
            </a:pPr>
            <a:r>
              <a:rPr lang="en-US" sz="3300">
                <a:latin typeface="Overpass"/>
                <a:ea typeface="Overpass"/>
                <a:cs typeface="Overpass"/>
                <a:sym typeface="Overpass"/>
              </a:rPr>
              <a:t>Tip: An ideal description of your vision would include a financial goal, programmatic goal, and a goal about the number of people you hope to employ in 3 years.</a:t>
            </a:r>
            <a:endParaRPr sz="3500"/>
          </a:p>
        </p:txBody>
      </p:sp>
      <p:sp>
        <p:nvSpPr>
          <p:cNvPr id="472" name="Google Shape;472;g271737cc45c_0_250"/>
          <p:cNvSpPr txBox="1"/>
          <p:nvPr>
            <p:ph type="ctrTitle"/>
          </p:nvPr>
        </p:nvSpPr>
        <p:spPr>
          <a:xfrm>
            <a:off x="502563" y="211226"/>
            <a:ext cx="10638900" cy="6927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US" sz="4500">
                <a:latin typeface="Impact"/>
                <a:ea typeface="Impact"/>
                <a:cs typeface="Impact"/>
                <a:sym typeface="Impact"/>
              </a:rPr>
              <a:t>Interview Questions</a:t>
            </a:r>
            <a:endParaRPr sz="7100">
              <a:latin typeface="Impact"/>
              <a:ea typeface="Impact"/>
              <a:cs typeface="Impact"/>
              <a:sym typeface="Impac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271737cc45c_0_157"/>
          <p:cNvSpPr txBox="1"/>
          <p:nvPr/>
        </p:nvSpPr>
        <p:spPr>
          <a:xfrm>
            <a:off x="919800" y="1763913"/>
            <a:ext cx="10352400" cy="19449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600">
                <a:solidFill>
                  <a:schemeClr val="lt1"/>
                </a:solidFill>
                <a:latin typeface="Overpass"/>
                <a:ea typeface="Overpass"/>
                <a:cs typeface="Overpass"/>
                <a:sym typeface="Overpass"/>
              </a:rPr>
              <a:t>Applications Open </a:t>
            </a:r>
            <a:r>
              <a:rPr lang="en-US" sz="2600">
                <a:solidFill>
                  <a:schemeClr val="lt1"/>
                </a:solidFill>
                <a:latin typeface="Overpass"/>
                <a:ea typeface="Overpass"/>
                <a:cs typeface="Overpass"/>
                <a:sym typeface="Overpass"/>
              </a:rPr>
              <a:t>for</a:t>
            </a:r>
            <a:r>
              <a:rPr lang="en-US" sz="2600">
                <a:solidFill>
                  <a:schemeClr val="lt1"/>
                </a:solidFill>
                <a:latin typeface="Overpass"/>
                <a:ea typeface="Overpass"/>
                <a:cs typeface="Overpass"/>
                <a:sym typeface="Overpass"/>
              </a:rPr>
              <a:t> 2025 Cohort: </a:t>
            </a:r>
            <a:r>
              <a:rPr b="1" lang="en-US" sz="2600">
                <a:solidFill>
                  <a:schemeClr val="lt1"/>
                </a:solidFill>
                <a:latin typeface="Overpass"/>
                <a:ea typeface="Overpass"/>
                <a:cs typeface="Overpass"/>
                <a:sym typeface="Overpass"/>
              </a:rPr>
              <a:t>July 2024</a:t>
            </a:r>
            <a:endParaRPr sz="2600">
              <a:solidFill>
                <a:schemeClr val="lt1"/>
              </a:solidFill>
              <a:latin typeface="Overpass"/>
              <a:ea typeface="Overpass"/>
              <a:cs typeface="Overpass"/>
              <a:sym typeface="Overpass"/>
            </a:endParaRPr>
          </a:p>
          <a:p>
            <a:pPr indent="0" lvl="0" marL="0" rtl="0" algn="ctr">
              <a:lnSpc>
                <a:spcPct val="115000"/>
              </a:lnSpc>
              <a:spcBef>
                <a:spcPts val="0"/>
              </a:spcBef>
              <a:spcAft>
                <a:spcPts val="0"/>
              </a:spcAft>
              <a:buNone/>
            </a:pPr>
            <a:r>
              <a:t/>
            </a:r>
            <a:endParaRPr sz="2600">
              <a:solidFill>
                <a:schemeClr val="lt1"/>
              </a:solidFill>
              <a:latin typeface="Overpass"/>
              <a:ea typeface="Overpass"/>
              <a:cs typeface="Overpass"/>
              <a:sym typeface="Overpass"/>
            </a:endParaRPr>
          </a:p>
          <a:p>
            <a:pPr indent="0" lvl="0" marL="0" rtl="0" algn="ctr">
              <a:lnSpc>
                <a:spcPct val="115000"/>
              </a:lnSpc>
              <a:spcBef>
                <a:spcPts val="0"/>
              </a:spcBef>
              <a:spcAft>
                <a:spcPts val="0"/>
              </a:spcAft>
              <a:buNone/>
            </a:pPr>
            <a:r>
              <a:rPr lang="en-US" sz="2600">
                <a:solidFill>
                  <a:schemeClr val="lt1"/>
                </a:solidFill>
                <a:latin typeface="Overpass"/>
                <a:ea typeface="Overpass"/>
                <a:cs typeface="Overpass"/>
                <a:sym typeface="Overpass"/>
              </a:rPr>
              <a:t>Last Day to be Considered for Winter 2023 Cohort:</a:t>
            </a:r>
            <a:r>
              <a:rPr b="1" lang="en-US" sz="2600">
                <a:solidFill>
                  <a:schemeClr val="lt1"/>
                </a:solidFill>
                <a:latin typeface="Overpass"/>
                <a:ea typeface="Overpass"/>
                <a:cs typeface="Overpass"/>
                <a:sym typeface="Overpass"/>
              </a:rPr>
              <a:t> November 2024</a:t>
            </a:r>
            <a:endParaRPr sz="2600">
              <a:solidFill>
                <a:schemeClr val="lt1"/>
              </a:solidFill>
              <a:latin typeface="Overpass"/>
              <a:ea typeface="Overpass"/>
              <a:cs typeface="Overpass"/>
              <a:sym typeface="Overpass"/>
            </a:endParaRPr>
          </a:p>
          <a:p>
            <a:pPr indent="0" lvl="0" marL="0" rtl="0" algn="ctr">
              <a:lnSpc>
                <a:spcPct val="115000"/>
              </a:lnSpc>
              <a:spcBef>
                <a:spcPts val="0"/>
              </a:spcBef>
              <a:spcAft>
                <a:spcPts val="0"/>
              </a:spcAft>
              <a:buNone/>
            </a:pPr>
            <a:r>
              <a:t/>
            </a:r>
            <a:endParaRPr sz="2600">
              <a:solidFill>
                <a:schemeClr val="lt1"/>
              </a:solidFill>
              <a:latin typeface="Overpass"/>
              <a:ea typeface="Overpass"/>
              <a:cs typeface="Overpass"/>
              <a:sym typeface="Overpass"/>
            </a:endParaRPr>
          </a:p>
          <a:p>
            <a:pPr indent="0" lvl="0" marL="0" rtl="0" algn="ctr">
              <a:lnSpc>
                <a:spcPct val="115000"/>
              </a:lnSpc>
              <a:spcBef>
                <a:spcPts val="0"/>
              </a:spcBef>
              <a:spcAft>
                <a:spcPts val="0"/>
              </a:spcAft>
              <a:buNone/>
            </a:pPr>
            <a:r>
              <a:rPr b="1" lang="en-US" sz="2600">
                <a:solidFill>
                  <a:schemeClr val="lt1"/>
                </a:solidFill>
                <a:latin typeface="Overpass"/>
                <a:ea typeface="Overpass"/>
                <a:cs typeface="Overpass"/>
                <a:sym typeface="Overpass"/>
              </a:rPr>
              <a:t>Our Next Cohort</a:t>
            </a:r>
            <a:r>
              <a:rPr b="1" lang="en-US" sz="2600">
                <a:solidFill>
                  <a:schemeClr val="lt1"/>
                </a:solidFill>
                <a:latin typeface="Overpass"/>
                <a:ea typeface="Overpass"/>
                <a:cs typeface="Overpass"/>
                <a:sym typeface="Overpass"/>
              </a:rPr>
              <a:t> Kicks Off in 2025!</a:t>
            </a:r>
            <a:endParaRPr sz="2600">
              <a:solidFill>
                <a:schemeClr val="lt1"/>
              </a:solidFill>
              <a:latin typeface="Overpass"/>
              <a:ea typeface="Overpass"/>
              <a:cs typeface="Overpass"/>
              <a:sym typeface="Overpass"/>
            </a:endParaRPr>
          </a:p>
        </p:txBody>
      </p:sp>
      <p:sp>
        <p:nvSpPr>
          <p:cNvPr id="479" name="Google Shape;479;g271737cc45c_0_157"/>
          <p:cNvSpPr txBox="1"/>
          <p:nvPr/>
        </p:nvSpPr>
        <p:spPr>
          <a:xfrm>
            <a:off x="919800" y="4823900"/>
            <a:ext cx="10352400" cy="528300"/>
          </a:xfrm>
          <a:prstGeom prst="rect">
            <a:avLst/>
          </a:prstGeom>
          <a:solidFill>
            <a:schemeClr val="accen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2500">
                <a:solidFill>
                  <a:schemeClr val="lt1"/>
                </a:solidFill>
                <a:latin typeface="Overpass"/>
                <a:ea typeface="Overpass"/>
                <a:cs typeface="Overpass"/>
                <a:sym typeface="Overpass"/>
              </a:rPr>
              <a:t>Contact </a:t>
            </a:r>
            <a:r>
              <a:rPr b="1" lang="en-US" sz="2400">
                <a:solidFill>
                  <a:schemeClr val="lt1"/>
                </a:solidFill>
                <a:latin typeface="Overpass"/>
                <a:ea typeface="Overpass"/>
                <a:cs typeface="Overpass"/>
                <a:sym typeface="Overpass"/>
              </a:rPr>
              <a:t> </a:t>
            </a:r>
            <a:r>
              <a:rPr b="1" lang="en-US" sz="2400" u="sng">
                <a:solidFill>
                  <a:schemeClr val="lt1"/>
                </a:solidFill>
                <a:latin typeface="Overpass"/>
                <a:ea typeface="Overpass"/>
                <a:cs typeface="Overpass"/>
                <a:sym typeface="Overpass"/>
                <a:hlinkClick r:id="rId3">
                  <a:extLst>
                    <a:ext uri="{A12FA001-AC4F-418D-AE19-62706E023703}">
                      <ahyp:hlinkClr val="tx"/>
                    </a:ext>
                  </a:extLst>
                </a:hlinkClick>
              </a:rPr>
              <a:t>accelerator@redf.org</a:t>
            </a:r>
            <a:r>
              <a:rPr b="1" lang="en-US" sz="2400">
                <a:solidFill>
                  <a:schemeClr val="lt1"/>
                </a:solidFill>
                <a:latin typeface="Overpass"/>
                <a:ea typeface="Overpass"/>
                <a:cs typeface="Overpass"/>
                <a:sym typeface="Overpass"/>
              </a:rPr>
              <a:t> for more questions or assistance</a:t>
            </a:r>
            <a:endParaRPr b="1" sz="2400">
              <a:solidFill>
                <a:schemeClr val="lt1"/>
              </a:solidFill>
              <a:latin typeface="Overpass"/>
              <a:ea typeface="Overpass"/>
              <a:cs typeface="Overpass"/>
              <a:sym typeface="Overpass"/>
            </a:endParaRPr>
          </a:p>
        </p:txBody>
      </p:sp>
      <p:sp>
        <p:nvSpPr>
          <p:cNvPr id="480" name="Google Shape;480;g271737cc45c_0_157"/>
          <p:cNvSpPr txBox="1"/>
          <p:nvPr>
            <p:ph idx="4294967295" type="ctrTitle"/>
          </p:nvPr>
        </p:nvSpPr>
        <p:spPr>
          <a:xfrm>
            <a:off x="502563" y="2112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solidFill>
                  <a:schemeClr val="lt1"/>
                </a:solidFill>
                <a:latin typeface="Impact"/>
                <a:ea typeface="Impact"/>
                <a:cs typeface="Impact"/>
                <a:sym typeface="Impact"/>
              </a:rPr>
              <a:t>Key Dates</a:t>
            </a:r>
            <a:endParaRPr sz="7100">
              <a:solidFill>
                <a:schemeClr val="lt1"/>
              </a:solidFill>
              <a:latin typeface="Impact"/>
              <a:ea typeface="Impact"/>
              <a:cs typeface="Impact"/>
              <a:sym typeface="Impac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71737cc45c_0_108"/>
          <p:cNvSpPr txBox="1"/>
          <p:nvPr>
            <p:ph type="ctrTitle"/>
          </p:nvPr>
        </p:nvSpPr>
        <p:spPr>
          <a:xfrm>
            <a:off x="776538" y="429901"/>
            <a:ext cx="10638900" cy="554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4000">
                <a:latin typeface="Impact"/>
                <a:ea typeface="Impact"/>
                <a:cs typeface="Impact"/>
                <a:sym typeface="Impact"/>
              </a:rPr>
              <a:t>Agenda</a:t>
            </a:r>
            <a:endParaRPr sz="4000">
              <a:latin typeface="Impact"/>
              <a:ea typeface="Impact"/>
              <a:cs typeface="Impact"/>
              <a:sym typeface="Impact"/>
            </a:endParaRPr>
          </a:p>
        </p:txBody>
      </p:sp>
      <p:sp>
        <p:nvSpPr>
          <p:cNvPr id="171" name="Google Shape;171;g271737cc45c_0_108"/>
          <p:cNvSpPr txBox="1"/>
          <p:nvPr>
            <p:ph idx="1" type="body"/>
          </p:nvPr>
        </p:nvSpPr>
        <p:spPr>
          <a:xfrm>
            <a:off x="776613" y="1379034"/>
            <a:ext cx="10638900" cy="4570200"/>
          </a:xfrm>
          <a:prstGeom prst="rect">
            <a:avLst/>
          </a:prstGeom>
        </p:spPr>
        <p:txBody>
          <a:bodyPr anchorCtr="0" anchor="t" bIns="45700" lIns="0" spcFirstLastPara="1" rIns="91425" wrap="square" tIns="45700">
            <a:normAutofit lnSpcReduction="20000"/>
          </a:bodyPr>
          <a:lstStyle/>
          <a:p>
            <a:pPr indent="-381000" lvl="0" marL="457200" rtl="0" algn="l">
              <a:lnSpc>
                <a:spcPct val="200000"/>
              </a:lnSpc>
              <a:spcBef>
                <a:spcPts val="320"/>
              </a:spcBef>
              <a:spcAft>
                <a:spcPts val="0"/>
              </a:spcAft>
              <a:buSzPts val="2400"/>
              <a:buFont typeface="Overpass"/>
              <a:buChar char="●"/>
            </a:pPr>
            <a:r>
              <a:rPr lang="en-US" sz="2400">
                <a:latin typeface="Overpass"/>
                <a:ea typeface="Overpass"/>
                <a:cs typeface="Overpass"/>
                <a:sym typeface="Overpass"/>
              </a:rPr>
              <a:t>Welcome! </a:t>
            </a:r>
            <a:endParaRPr sz="2400">
              <a:latin typeface="Overpass"/>
              <a:ea typeface="Overpass"/>
              <a:cs typeface="Overpass"/>
              <a:sym typeface="Overpass"/>
            </a:endParaRPr>
          </a:p>
          <a:p>
            <a:pPr indent="-381000" lvl="0" marL="457200" rtl="0" algn="l">
              <a:lnSpc>
                <a:spcPct val="200000"/>
              </a:lnSpc>
              <a:spcBef>
                <a:spcPts val="0"/>
              </a:spcBef>
              <a:spcAft>
                <a:spcPts val="0"/>
              </a:spcAft>
              <a:buSzPts val="2400"/>
              <a:buFont typeface="Overpass"/>
              <a:buChar char="●"/>
            </a:pPr>
            <a:r>
              <a:rPr lang="en-US" sz="2400">
                <a:latin typeface="Overpass"/>
                <a:ea typeface="Overpass"/>
                <a:cs typeface="Overpass"/>
                <a:sym typeface="Overpass"/>
              </a:rPr>
              <a:t>What is REDF?</a:t>
            </a:r>
            <a:endParaRPr sz="2400">
              <a:latin typeface="Overpass"/>
              <a:ea typeface="Overpass"/>
              <a:cs typeface="Overpass"/>
              <a:sym typeface="Overpass"/>
            </a:endParaRPr>
          </a:p>
          <a:p>
            <a:pPr indent="-381000" lvl="0" marL="457200" rtl="0" algn="l">
              <a:lnSpc>
                <a:spcPct val="200000"/>
              </a:lnSpc>
              <a:spcBef>
                <a:spcPts val="0"/>
              </a:spcBef>
              <a:spcAft>
                <a:spcPts val="0"/>
              </a:spcAft>
              <a:buSzPts val="2400"/>
              <a:buFont typeface="Overpass"/>
              <a:buChar char="●"/>
            </a:pPr>
            <a:r>
              <a:rPr lang="en-US" sz="2400">
                <a:latin typeface="Overpass"/>
                <a:ea typeface="Overpass"/>
                <a:cs typeface="Overpass"/>
                <a:sym typeface="Overpass"/>
              </a:rPr>
              <a:t>Intro to the Accelerator</a:t>
            </a:r>
            <a:endParaRPr sz="2400">
              <a:latin typeface="Overpass"/>
              <a:ea typeface="Overpass"/>
              <a:cs typeface="Overpass"/>
              <a:sym typeface="Overpass"/>
            </a:endParaRPr>
          </a:p>
          <a:p>
            <a:pPr indent="-381000" lvl="0" marL="457200" rtl="0" algn="l">
              <a:lnSpc>
                <a:spcPct val="200000"/>
              </a:lnSpc>
              <a:spcBef>
                <a:spcPts val="0"/>
              </a:spcBef>
              <a:spcAft>
                <a:spcPts val="0"/>
              </a:spcAft>
              <a:buSzPts val="2400"/>
              <a:buFont typeface="Overpass"/>
              <a:buChar char="●"/>
            </a:pPr>
            <a:r>
              <a:rPr lang="en-US" sz="2400">
                <a:latin typeface="Overpass"/>
                <a:ea typeface="Overpass"/>
                <a:cs typeface="Overpass"/>
                <a:sym typeface="Overpass"/>
              </a:rPr>
              <a:t>Program &amp; Curriculum</a:t>
            </a:r>
            <a:endParaRPr sz="2400">
              <a:latin typeface="Overpass"/>
              <a:ea typeface="Overpass"/>
              <a:cs typeface="Overpass"/>
              <a:sym typeface="Overpass"/>
            </a:endParaRPr>
          </a:p>
          <a:p>
            <a:pPr indent="-381000" lvl="0" marL="457200" rtl="0" algn="l">
              <a:lnSpc>
                <a:spcPct val="200000"/>
              </a:lnSpc>
              <a:spcBef>
                <a:spcPts val="0"/>
              </a:spcBef>
              <a:spcAft>
                <a:spcPts val="0"/>
              </a:spcAft>
              <a:buSzPts val="2400"/>
              <a:buFont typeface="Overpass"/>
              <a:buChar char="●"/>
            </a:pPr>
            <a:r>
              <a:rPr lang="en-US" sz="2400">
                <a:latin typeface="Overpass"/>
                <a:ea typeface="Overpass"/>
                <a:cs typeface="Overpass"/>
                <a:sym typeface="Overpass"/>
              </a:rPr>
              <a:t>Eligibility Criteria</a:t>
            </a:r>
            <a:endParaRPr sz="2400">
              <a:latin typeface="Overpass"/>
              <a:ea typeface="Overpass"/>
              <a:cs typeface="Overpass"/>
              <a:sym typeface="Overpass"/>
            </a:endParaRPr>
          </a:p>
          <a:p>
            <a:pPr indent="-381000" lvl="0" marL="457200" rtl="0" algn="l">
              <a:lnSpc>
                <a:spcPct val="200000"/>
              </a:lnSpc>
              <a:spcBef>
                <a:spcPts val="0"/>
              </a:spcBef>
              <a:spcAft>
                <a:spcPts val="0"/>
              </a:spcAft>
              <a:buSzPts val="2400"/>
              <a:buFont typeface="Overpass"/>
              <a:buChar char="●"/>
            </a:pPr>
            <a:r>
              <a:rPr lang="en-US" sz="2400">
                <a:latin typeface="Overpass"/>
                <a:ea typeface="Overpass"/>
                <a:cs typeface="Overpass"/>
                <a:sym typeface="Overpass"/>
              </a:rPr>
              <a:t>Selection Criteria</a:t>
            </a:r>
            <a:endParaRPr sz="2400">
              <a:latin typeface="Overpass"/>
              <a:ea typeface="Overpass"/>
              <a:cs typeface="Overpass"/>
              <a:sym typeface="Overpass"/>
            </a:endParaRPr>
          </a:p>
          <a:p>
            <a:pPr indent="-381000" lvl="0" marL="457200" rtl="0" algn="l">
              <a:lnSpc>
                <a:spcPct val="200000"/>
              </a:lnSpc>
              <a:spcBef>
                <a:spcPts val="0"/>
              </a:spcBef>
              <a:spcAft>
                <a:spcPts val="0"/>
              </a:spcAft>
              <a:buSzPts val="2400"/>
              <a:buFont typeface="Overpass"/>
              <a:buChar char="●"/>
            </a:pPr>
            <a:r>
              <a:rPr lang="en-US" sz="2400">
                <a:latin typeface="Overpass"/>
                <a:ea typeface="Overpass"/>
                <a:cs typeface="Overpass"/>
                <a:sym typeface="Overpass"/>
              </a:rPr>
              <a:t>Questions </a:t>
            </a:r>
            <a:endParaRPr/>
          </a:p>
        </p:txBody>
      </p:sp>
      <p:sp>
        <p:nvSpPr>
          <p:cNvPr id="172" name="Google Shape;172;g271737cc45c_0_108"/>
          <p:cNvSpPr txBox="1"/>
          <p:nvPr/>
        </p:nvSpPr>
        <p:spPr>
          <a:xfrm>
            <a:off x="776625" y="6274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rgbClr val="E75300"/>
                </a:solidFill>
                <a:hlinkClick r:id="rId3">
                  <a:extLst>
                    <a:ext uri="{A12FA001-AC4F-418D-AE19-62706E023703}">
                      <ahyp:hlinkClr val="tx"/>
                    </a:ext>
                  </a:extLst>
                </a:hlinkClick>
              </a:rPr>
              <a:t>accelerator@redf.org</a:t>
            </a:r>
            <a:endParaRPr sz="1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271737cc45c_0_149"/>
          <p:cNvSpPr txBox="1"/>
          <p:nvPr>
            <p:ph idx="4294967295" type="ctrTitle"/>
          </p:nvPr>
        </p:nvSpPr>
        <p:spPr>
          <a:xfrm>
            <a:off x="722300" y="2842798"/>
            <a:ext cx="8742300" cy="117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6100">
                <a:solidFill>
                  <a:schemeClr val="lt1"/>
                </a:solidFill>
                <a:latin typeface="Impact"/>
                <a:ea typeface="Impact"/>
                <a:cs typeface="Impact"/>
                <a:sym typeface="Impact"/>
              </a:rPr>
              <a:t>Questi</a:t>
            </a:r>
            <a:r>
              <a:rPr lang="en-US" sz="6100">
                <a:solidFill>
                  <a:schemeClr val="lt1"/>
                </a:solidFill>
                <a:latin typeface="Impact"/>
                <a:ea typeface="Impact"/>
                <a:cs typeface="Impact"/>
                <a:sym typeface="Impact"/>
              </a:rPr>
              <a:t>o</a:t>
            </a:r>
            <a:r>
              <a:rPr lang="en-US" sz="6100">
                <a:solidFill>
                  <a:schemeClr val="lt1"/>
                </a:solidFill>
                <a:latin typeface="Impact"/>
                <a:ea typeface="Impact"/>
                <a:cs typeface="Impact"/>
                <a:sym typeface="Impact"/>
              </a:rPr>
              <a:t>ns?</a:t>
            </a:r>
            <a:endParaRPr sz="6100">
              <a:latin typeface="Impact"/>
              <a:ea typeface="Impact"/>
              <a:cs typeface="Impact"/>
              <a:sym typeface="Impact"/>
            </a:endParaRPr>
          </a:p>
        </p:txBody>
      </p:sp>
      <p:sp>
        <p:nvSpPr>
          <p:cNvPr id="487" name="Google Shape;487;g271737cc45c_0_149"/>
          <p:cNvSpPr txBox="1"/>
          <p:nvPr/>
        </p:nvSpPr>
        <p:spPr>
          <a:xfrm>
            <a:off x="722300" y="623640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u="sng">
                <a:solidFill>
                  <a:schemeClr val="lt1"/>
                </a:solidFill>
                <a:hlinkClick r:id="rId3">
                  <a:extLst>
                    <a:ext uri="{A12FA001-AC4F-418D-AE19-62706E023703}">
                      <ahyp:hlinkClr val="tx"/>
                    </a:ext>
                  </a:extLst>
                </a:hlinkClick>
              </a:rPr>
              <a:t>accelerator@redf.org</a:t>
            </a:r>
            <a:endParaRPr sz="1100">
              <a:solidFill>
                <a:schemeClr val="lt1"/>
              </a:solidFill>
            </a:endParaRPr>
          </a:p>
        </p:txBody>
      </p:sp>
      <p:sp>
        <p:nvSpPr>
          <p:cNvPr id="488" name="Google Shape;488;g271737cc45c_0_149"/>
          <p:cNvSpPr txBox="1"/>
          <p:nvPr/>
        </p:nvSpPr>
        <p:spPr>
          <a:xfrm>
            <a:off x="228000" y="636640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chemeClr val="accent1"/>
                </a:solidFill>
                <a:hlinkClick r:id="rId4">
                  <a:extLst>
                    <a:ext uri="{A12FA001-AC4F-418D-AE19-62706E023703}">
                      <ahyp:hlinkClr val="tx"/>
                    </a:ext>
                  </a:extLst>
                </a:hlinkClick>
              </a:rPr>
              <a:t>accelerator@redf.org</a:t>
            </a:r>
            <a:endParaRPr sz="12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g271737cc45c_0_140"/>
          <p:cNvPicPr preferRelativeResize="0"/>
          <p:nvPr/>
        </p:nvPicPr>
        <p:blipFill rotWithShape="1">
          <a:blip r:embed="rId3">
            <a:alphaModFix/>
          </a:blip>
          <a:srcRect b="12686" l="0" r="3809" t="0"/>
          <a:stretch/>
        </p:blipFill>
        <p:spPr>
          <a:xfrm>
            <a:off x="700350" y="560513"/>
            <a:ext cx="10638900" cy="5432175"/>
          </a:xfrm>
          <a:prstGeom prst="rect">
            <a:avLst/>
          </a:prstGeom>
          <a:noFill/>
          <a:ln>
            <a:noFill/>
          </a:ln>
        </p:spPr>
      </p:pic>
      <p:sp>
        <p:nvSpPr>
          <p:cNvPr id="178" name="Google Shape;178;g271737cc45c_0_140"/>
          <p:cNvSpPr txBox="1"/>
          <p:nvPr>
            <p:ph type="ctrTitle"/>
          </p:nvPr>
        </p:nvSpPr>
        <p:spPr>
          <a:xfrm>
            <a:off x="502563" y="211226"/>
            <a:ext cx="10638900" cy="6156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US" sz="4000">
                <a:latin typeface="Impact"/>
                <a:ea typeface="Impact"/>
                <a:cs typeface="Impact"/>
                <a:sym typeface="Impact"/>
              </a:rPr>
              <a:t>What REDF does...</a:t>
            </a:r>
            <a:endParaRPr sz="4000">
              <a:latin typeface="Impact"/>
              <a:ea typeface="Impact"/>
              <a:cs typeface="Impact"/>
              <a:sym typeface="Impact"/>
            </a:endParaRPr>
          </a:p>
        </p:txBody>
      </p:sp>
      <p:sp>
        <p:nvSpPr>
          <p:cNvPr id="179" name="Google Shape;179;g271737cc45c_0_140"/>
          <p:cNvSpPr txBox="1"/>
          <p:nvPr/>
        </p:nvSpPr>
        <p:spPr>
          <a:xfrm>
            <a:off x="414025" y="739913"/>
            <a:ext cx="11904900" cy="714300"/>
          </a:xfrm>
          <a:prstGeom prst="rect">
            <a:avLst/>
          </a:prstGeom>
          <a:noFill/>
          <a:ln>
            <a:noFill/>
          </a:ln>
        </p:spPr>
        <p:txBody>
          <a:bodyPr anchorCtr="0" anchor="t" bIns="91425" lIns="91425" spcFirstLastPara="1" rIns="91425" wrap="square" tIns="91425">
            <a:spAutoFit/>
          </a:bodyPr>
          <a:lstStyle/>
          <a:p>
            <a:pPr indent="0" lvl="0" marL="50800" rtl="0" algn="l">
              <a:lnSpc>
                <a:spcPct val="115000"/>
              </a:lnSpc>
              <a:spcBef>
                <a:spcPts val="0"/>
              </a:spcBef>
              <a:spcAft>
                <a:spcPts val="0"/>
              </a:spcAft>
              <a:buNone/>
            </a:pPr>
            <a:r>
              <a:rPr lang="en-US" sz="1600">
                <a:solidFill>
                  <a:srgbClr val="595959"/>
                </a:solidFill>
                <a:latin typeface="Overpass"/>
                <a:ea typeface="Overpass"/>
                <a:cs typeface="Overpass"/>
                <a:sym typeface="Overpass"/>
              </a:rPr>
              <a:t>We partner with social entrepreneurs – providing capital, capacity, and community – to amplify the success of their businesses and the people they employ.</a:t>
            </a:r>
            <a:endParaRPr sz="1600">
              <a:solidFill>
                <a:srgbClr val="595959"/>
              </a:solidFill>
              <a:latin typeface="Overpass"/>
              <a:ea typeface="Overpass"/>
              <a:cs typeface="Overpass"/>
              <a:sym typeface="Overpass"/>
            </a:endParaRPr>
          </a:p>
        </p:txBody>
      </p:sp>
      <p:sp>
        <p:nvSpPr>
          <p:cNvPr id="180" name="Google Shape;180;g271737cc45c_0_140"/>
          <p:cNvSpPr txBox="1"/>
          <p:nvPr/>
        </p:nvSpPr>
        <p:spPr>
          <a:xfrm>
            <a:off x="776625" y="6274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rgbClr val="E75300"/>
                </a:solidFill>
                <a:hlinkClick r:id="rId4">
                  <a:extLst>
                    <a:ext uri="{A12FA001-AC4F-418D-AE19-62706E023703}">
                      <ahyp:hlinkClr val="tx"/>
                    </a:ext>
                  </a:extLst>
                </a:hlinkClick>
              </a:rPr>
              <a:t>accelerator@redf.org</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985300c105_0_191"/>
          <p:cNvSpPr txBox="1"/>
          <p:nvPr>
            <p:ph idx="1" type="body"/>
          </p:nvPr>
        </p:nvSpPr>
        <p:spPr>
          <a:xfrm>
            <a:off x="731175" y="2693901"/>
            <a:ext cx="3283500" cy="1158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en-US" sz="2100">
                <a:solidFill>
                  <a:schemeClr val="accent3"/>
                </a:solidFill>
                <a:latin typeface="Impact"/>
                <a:ea typeface="Impact"/>
                <a:cs typeface="Impact"/>
                <a:sym typeface="Impact"/>
              </a:rPr>
              <a:t>Make equity-focused investments in leaders and enterprises.</a:t>
            </a:r>
            <a:endParaRPr sz="2100">
              <a:solidFill>
                <a:schemeClr val="accent3"/>
              </a:solidFill>
              <a:latin typeface="Impact"/>
              <a:ea typeface="Impact"/>
              <a:cs typeface="Impact"/>
              <a:sym typeface="Impact"/>
            </a:endParaRPr>
          </a:p>
        </p:txBody>
      </p:sp>
      <p:sp>
        <p:nvSpPr>
          <p:cNvPr id="186" name="Google Shape;186;g2985300c105_0_191"/>
          <p:cNvSpPr txBox="1"/>
          <p:nvPr/>
        </p:nvSpPr>
        <p:spPr>
          <a:xfrm>
            <a:off x="4740709" y="2713958"/>
            <a:ext cx="3342900" cy="1158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en-US" sz="2100">
                <a:solidFill>
                  <a:schemeClr val="accent3"/>
                </a:solidFill>
                <a:latin typeface="Impact"/>
                <a:ea typeface="Impact"/>
                <a:cs typeface="Impact"/>
                <a:sym typeface="Impact"/>
              </a:rPr>
              <a:t>Develop their strength through targeted technical assistance.</a:t>
            </a:r>
            <a:endParaRPr sz="2100" u="sng">
              <a:solidFill>
                <a:schemeClr val="accent3"/>
              </a:solidFill>
              <a:latin typeface="Impact"/>
              <a:ea typeface="Impact"/>
              <a:cs typeface="Impact"/>
              <a:sym typeface="Impact"/>
            </a:endParaRPr>
          </a:p>
        </p:txBody>
      </p:sp>
      <p:sp>
        <p:nvSpPr>
          <p:cNvPr id="187" name="Google Shape;187;g2985300c105_0_191"/>
          <p:cNvSpPr txBox="1"/>
          <p:nvPr/>
        </p:nvSpPr>
        <p:spPr>
          <a:xfrm>
            <a:off x="8734698" y="2697293"/>
            <a:ext cx="2949600" cy="11913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2100">
                <a:solidFill>
                  <a:schemeClr val="accent3"/>
                </a:solidFill>
                <a:latin typeface="Impact"/>
                <a:ea typeface="Impact"/>
                <a:cs typeface="Impact"/>
                <a:sym typeface="Impact"/>
              </a:rPr>
              <a:t>Invest in community building, advocacy, and support.</a:t>
            </a:r>
            <a:endParaRPr i="0" sz="2100" u="none" cap="none" strike="noStrike">
              <a:solidFill>
                <a:srgbClr val="000000"/>
              </a:solidFill>
              <a:latin typeface="Impact"/>
              <a:ea typeface="Impact"/>
              <a:cs typeface="Impact"/>
              <a:sym typeface="Impact"/>
            </a:endParaRPr>
          </a:p>
        </p:txBody>
      </p:sp>
      <p:sp>
        <p:nvSpPr>
          <p:cNvPr id="188" name="Google Shape;188;g2985300c105_0_191"/>
          <p:cNvSpPr txBox="1"/>
          <p:nvPr/>
        </p:nvSpPr>
        <p:spPr>
          <a:xfrm>
            <a:off x="4815626" y="3883457"/>
            <a:ext cx="2949600" cy="24567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US" sz="1800">
                <a:solidFill>
                  <a:schemeClr val="dk1"/>
                </a:solidFill>
                <a:latin typeface="Overpass Medium"/>
                <a:ea typeface="Overpass Medium"/>
                <a:cs typeface="Overpass Medium"/>
                <a:sym typeface="Overpass Medium"/>
              </a:rPr>
              <a:t>in areas studied to amplify impact:</a:t>
            </a:r>
            <a:endParaRPr sz="1800">
              <a:solidFill>
                <a:schemeClr val="dk1"/>
              </a:solidFill>
              <a:latin typeface="Overpass Medium"/>
              <a:ea typeface="Overpass Medium"/>
              <a:cs typeface="Overpass Medium"/>
              <a:sym typeface="Overpass Medium"/>
            </a:endParaRPr>
          </a:p>
          <a:p>
            <a:pPr indent="-342900" lvl="0" marL="457200" rtl="0" algn="l">
              <a:lnSpc>
                <a:spcPct val="120000"/>
              </a:lnSpc>
              <a:spcBef>
                <a:spcPts val="0"/>
              </a:spcBef>
              <a:spcAft>
                <a:spcPts val="0"/>
              </a:spcAft>
              <a:buClr>
                <a:schemeClr val="dk1"/>
              </a:buClr>
              <a:buSzPts val="1800"/>
              <a:buFont typeface="Overpass Medium"/>
              <a:buChar char="•"/>
            </a:pPr>
            <a:r>
              <a:rPr lang="en-US" sz="1800">
                <a:solidFill>
                  <a:schemeClr val="dk1"/>
                </a:solidFill>
                <a:latin typeface="Overpass Medium"/>
                <a:ea typeface="Overpass Medium"/>
                <a:cs typeface="Overpass Medium"/>
                <a:sym typeface="Overpass Medium"/>
              </a:rPr>
              <a:t>business model</a:t>
            </a:r>
            <a:endParaRPr sz="1800">
              <a:solidFill>
                <a:schemeClr val="dk1"/>
              </a:solidFill>
              <a:latin typeface="Overpass Medium"/>
              <a:ea typeface="Overpass Medium"/>
              <a:cs typeface="Overpass Medium"/>
              <a:sym typeface="Overpass Medium"/>
            </a:endParaRPr>
          </a:p>
          <a:p>
            <a:pPr indent="-342900" lvl="0" marL="457200" rtl="0" algn="l">
              <a:lnSpc>
                <a:spcPct val="120000"/>
              </a:lnSpc>
              <a:spcBef>
                <a:spcPts val="0"/>
              </a:spcBef>
              <a:spcAft>
                <a:spcPts val="0"/>
              </a:spcAft>
              <a:buClr>
                <a:schemeClr val="dk1"/>
              </a:buClr>
              <a:buSzPts val="1800"/>
              <a:buFont typeface="Overpass Medium"/>
              <a:buChar char="•"/>
            </a:pPr>
            <a:r>
              <a:rPr lang="en-US" sz="1800">
                <a:solidFill>
                  <a:schemeClr val="dk1"/>
                </a:solidFill>
                <a:latin typeface="Overpass Medium"/>
                <a:ea typeface="Overpass Medium"/>
                <a:cs typeface="Overpass Medium"/>
                <a:sym typeface="Overpass Medium"/>
              </a:rPr>
              <a:t>program design </a:t>
            </a:r>
            <a:endParaRPr sz="1800">
              <a:solidFill>
                <a:schemeClr val="dk1"/>
              </a:solidFill>
              <a:latin typeface="Overpass Medium"/>
              <a:ea typeface="Overpass Medium"/>
              <a:cs typeface="Overpass Medium"/>
              <a:sym typeface="Overpass Medium"/>
            </a:endParaRPr>
          </a:p>
          <a:p>
            <a:pPr indent="-342900" lvl="0" marL="457200" rtl="0" algn="l">
              <a:lnSpc>
                <a:spcPct val="120000"/>
              </a:lnSpc>
              <a:spcBef>
                <a:spcPts val="0"/>
              </a:spcBef>
              <a:spcAft>
                <a:spcPts val="0"/>
              </a:spcAft>
              <a:buClr>
                <a:schemeClr val="dk1"/>
              </a:buClr>
              <a:buSzPts val="1800"/>
              <a:buFont typeface="Overpass Medium"/>
              <a:buChar char="•"/>
            </a:pPr>
            <a:r>
              <a:rPr lang="en-US" sz="1800">
                <a:solidFill>
                  <a:schemeClr val="dk1"/>
                </a:solidFill>
                <a:latin typeface="Overpass Medium"/>
                <a:ea typeface="Overpass Medium"/>
                <a:cs typeface="Overpass Medium"/>
                <a:sym typeface="Overpass Medium"/>
              </a:rPr>
              <a:t>operations</a:t>
            </a:r>
            <a:endParaRPr sz="1800">
              <a:solidFill>
                <a:schemeClr val="dk1"/>
              </a:solidFill>
              <a:latin typeface="Overpass Medium"/>
              <a:ea typeface="Overpass Medium"/>
              <a:cs typeface="Overpass Medium"/>
              <a:sym typeface="Overpass Medium"/>
            </a:endParaRPr>
          </a:p>
          <a:p>
            <a:pPr indent="-342900" lvl="0" marL="457200" rtl="0" algn="l">
              <a:lnSpc>
                <a:spcPct val="120000"/>
              </a:lnSpc>
              <a:spcBef>
                <a:spcPts val="0"/>
              </a:spcBef>
              <a:spcAft>
                <a:spcPts val="0"/>
              </a:spcAft>
              <a:buClr>
                <a:schemeClr val="dk1"/>
              </a:buClr>
              <a:buSzPts val="1800"/>
              <a:buFont typeface="Overpass Medium"/>
              <a:buChar char="•"/>
            </a:pPr>
            <a:r>
              <a:rPr lang="en-US" sz="1800">
                <a:solidFill>
                  <a:schemeClr val="dk1"/>
                </a:solidFill>
                <a:latin typeface="Overpass Medium"/>
                <a:ea typeface="Overpass Medium"/>
                <a:cs typeface="Overpass Medium"/>
                <a:sym typeface="Overpass Medium"/>
              </a:rPr>
              <a:t>talent</a:t>
            </a:r>
            <a:endParaRPr sz="1800">
              <a:solidFill>
                <a:schemeClr val="dk1"/>
              </a:solidFill>
              <a:latin typeface="Overpass Medium"/>
              <a:ea typeface="Overpass Medium"/>
              <a:cs typeface="Overpass Medium"/>
              <a:sym typeface="Overpass Medium"/>
            </a:endParaRPr>
          </a:p>
          <a:p>
            <a:pPr indent="-342900" lvl="0" marL="457200" rtl="0" algn="l">
              <a:lnSpc>
                <a:spcPct val="120000"/>
              </a:lnSpc>
              <a:spcBef>
                <a:spcPts val="0"/>
              </a:spcBef>
              <a:spcAft>
                <a:spcPts val="0"/>
              </a:spcAft>
              <a:buClr>
                <a:schemeClr val="dk1"/>
              </a:buClr>
              <a:buSzPts val="1800"/>
              <a:buFont typeface="Overpass Medium"/>
              <a:buChar char="•"/>
            </a:pPr>
            <a:r>
              <a:rPr lang="en-US" sz="1800">
                <a:solidFill>
                  <a:schemeClr val="dk1"/>
                </a:solidFill>
                <a:latin typeface="Overpass Medium"/>
                <a:ea typeface="Overpass Medium"/>
                <a:cs typeface="Overpass Medium"/>
                <a:sym typeface="Overpass Medium"/>
              </a:rPr>
              <a:t>fundraising</a:t>
            </a:r>
            <a:endParaRPr sz="1800">
              <a:solidFill>
                <a:schemeClr val="dk1"/>
              </a:solidFill>
              <a:latin typeface="Overpass Medium"/>
              <a:ea typeface="Overpass Medium"/>
              <a:cs typeface="Overpass Medium"/>
              <a:sym typeface="Overpass Medium"/>
            </a:endParaRPr>
          </a:p>
        </p:txBody>
      </p:sp>
      <p:sp>
        <p:nvSpPr>
          <p:cNvPr id="189" name="Google Shape;189;g2985300c105_0_191"/>
          <p:cNvSpPr txBox="1"/>
          <p:nvPr/>
        </p:nvSpPr>
        <p:spPr>
          <a:xfrm>
            <a:off x="806094" y="3967028"/>
            <a:ext cx="2949600" cy="2124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US" sz="1800">
                <a:solidFill>
                  <a:schemeClr val="dk1"/>
                </a:solidFill>
                <a:latin typeface="Overpass"/>
                <a:ea typeface="Overpass"/>
                <a:cs typeface="Overpass"/>
                <a:sym typeface="Overpass"/>
              </a:rPr>
              <a:t>through programs that build: </a:t>
            </a:r>
            <a:endParaRPr sz="1800">
              <a:solidFill>
                <a:schemeClr val="dk1"/>
              </a:solidFill>
              <a:latin typeface="Overpass"/>
              <a:ea typeface="Overpass"/>
              <a:cs typeface="Overpass"/>
              <a:sym typeface="Overpass"/>
            </a:endParaRPr>
          </a:p>
          <a:p>
            <a:pPr indent="-342900" lvl="0" marL="457200" rtl="0" algn="l">
              <a:lnSpc>
                <a:spcPct val="120000"/>
              </a:lnSpc>
              <a:spcBef>
                <a:spcPts val="0"/>
              </a:spcBef>
              <a:spcAft>
                <a:spcPts val="0"/>
              </a:spcAft>
              <a:buClr>
                <a:schemeClr val="dk1"/>
              </a:buClr>
              <a:buSzPts val="1800"/>
              <a:buFont typeface="Overpass"/>
              <a:buChar char="●"/>
            </a:pPr>
            <a:r>
              <a:rPr lang="en-US" sz="1800">
                <a:solidFill>
                  <a:schemeClr val="dk1"/>
                </a:solidFill>
                <a:latin typeface="Overpass"/>
                <a:ea typeface="Overpass"/>
                <a:cs typeface="Overpass"/>
                <a:sym typeface="Overpass"/>
              </a:rPr>
              <a:t>innovation</a:t>
            </a:r>
            <a:endParaRPr sz="1800">
              <a:solidFill>
                <a:schemeClr val="dk1"/>
              </a:solidFill>
              <a:latin typeface="Overpass"/>
              <a:ea typeface="Overpass"/>
              <a:cs typeface="Overpass"/>
              <a:sym typeface="Overpass"/>
            </a:endParaRPr>
          </a:p>
          <a:p>
            <a:pPr indent="-342900" lvl="0" marL="457200" rtl="0" algn="l">
              <a:lnSpc>
                <a:spcPct val="120000"/>
              </a:lnSpc>
              <a:spcBef>
                <a:spcPts val="0"/>
              </a:spcBef>
              <a:spcAft>
                <a:spcPts val="0"/>
              </a:spcAft>
              <a:buClr>
                <a:schemeClr val="dk1"/>
              </a:buClr>
              <a:buSzPts val="1800"/>
              <a:buFont typeface="Overpass"/>
              <a:buChar char="●"/>
            </a:pPr>
            <a:r>
              <a:rPr lang="en-US" sz="1800">
                <a:solidFill>
                  <a:schemeClr val="dk1"/>
                </a:solidFill>
                <a:latin typeface="Overpass"/>
                <a:ea typeface="Overpass"/>
                <a:cs typeface="Overpass"/>
                <a:sym typeface="Overpass"/>
              </a:rPr>
              <a:t>sustainability</a:t>
            </a:r>
            <a:endParaRPr sz="1800">
              <a:solidFill>
                <a:schemeClr val="dk1"/>
              </a:solidFill>
              <a:latin typeface="Overpass"/>
              <a:ea typeface="Overpass"/>
              <a:cs typeface="Overpass"/>
              <a:sym typeface="Overpass"/>
            </a:endParaRPr>
          </a:p>
          <a:p>
            <a:pPr indent="-342900" lvl="0" marL="457200" rtl="0" algn="l">
              <a:lnSpc>
                <a:spcPct val="120000"/>
              </a:lnSpc>
              <a:spcBef>
                <a:spcPts val="0"/>
              </a:spcBef>
              <a:spcAft>
                <a:spcPts val="0"/>
              </a:spcAft>
              <a:buClr>
                <a:schemeClr val="dk1"/>
              </a:buClr>
              <a:buSzPts val="1800"/>
              <a:buFont typeface="Overpass"/>
              <a:buChar char="●"/>
            </a:pPr>
            <a:r>
              <a:rPr lang="en-US" sz="1800">
                <a:solidFill>
                  <a:schemeClr val="dk1"/>
                </a:solidFill>
                <a:latin typeface="Overpass"/>
                <a:ea typeface="Overpass"/>
                <a:cs typeface="Overpass"/>
                <a:sym typeface="Overpass"/>
              </a:rPr>
              <a:t>investability</a:t>
            </a:r>
            <a:endParaRPr sz="1800">
              <a:solidFill>
                <a:schemeClr val="dk1"/>
              </a:solidFill>
              <a:latin typeface="Overpass"/>
              <a:ea typeface="Overpass"/>
              <a:cs typeface="Overpass"/>
              <a:sym typeface="Overpass"/>
            </a:endParaRPr>
          </a:p>
          <a:p>
            <a:pPr indent="-342900" lvl="0" marL="457200" rtl="0" algn="l">
              <a:lnSpc>
                <a:spcPct val="120000"/>
              </a:lnSpc>
              <a:spcBef>
                <a:spcPts val="0"/>
              </a:spcBef>
              <a:spcAft>
                <a:spcPts val="0"/>
              </a:spcAft>
              <a:buClr>
                <a:schemeClr val="dk1"/>
              </a:buClr>
              <a:buSzPts val="1800"/>
              <a:buFont typeface="Overpass"/>
              <a:buChar char="●"/>
            </a:pPr>
            <a:r>
              <a:rPr lang="en-US" sz="1800">
                <a:solidFill>
                  <a:schemeClr val="dk1"/>
                </a:solidFill>
                <a:latin typeface="Overpass"/>
                <a:ea typeface="Overpass"/>
                <a:cs typeface="Overpass"/>
                <a:sym typeface="Overpass"/>
              </a:rPr>
              <a:t>scale</a:t>
            </a:r>
            <a:endParaRPr sz="1800">
              <a:solidFill>
                <a:schemeClr val="dk1"/>
              </a:solidFill>
              <a:latin typeface="Overpass"/>
              <a:ea typeface="Overpass"/>
              <a:cs typeface="Overpass"/>
              <a:sym typeface="Overpass"/>
            </a:endParaRPr>
          </a:p>
        </p:txBody>
      </p:sp>
      <p:sp>
        <p:nvSpPr>
          <p:cNvPr id="190" name="Google Shape;190;g2985300c105_0_191"/>
          <p:cNvSpPr txBox="1"/>
          <p:nvPr/>
        </p:nvSpPr>
        <p:spPr>
          <a:xfrm>
            <a:off x="8809618" y="3920179"/>
            <a:ext cx="2949600" cy="17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800">
                <a:solidFill>
                  <a:schemeClr val="dk1"/>
                </a:solidFill>
                <a:latin typeface="Overpass"/>
                <a:ea typeface="Overpass"/>
                <a:cs typeface="Overpass"/>
                <a:sym typeface="Overpass"/>
              </a:rPr>
              <a:t>through groundswell efforts like:</a:t>
            </a:r>
            <a:endParaRPr sz="1800">
              <a:solidFill>
                <a:schemeClr val="dk1"/>
              </a:solidFill>
              <a:latin typeface="Overpass"/>
              <a:ea typeface="Overpass"/>
              <a:cs typeface="Overpass"/>
              <a:sym typeface="Overpass"/>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latin typeface="Overpass"/>
                <a:ea typeface="Overpass"/>
                <a:cs typeface="Overpass"/>
                <a:sym typeface="Overpass"/>
              </a:rPr>
              <a:t>advocacy</a:t>
            </a:r>
            <a:endParaRPr sz="1800">
              <a:solidFill>
                <a:schemeClr val="dk1"/>
              </a:solidFill>
              <a:latin typeface="Overpass"/>
              <a:ea typeface="Overpass"/>
              <a:cs typeface="Overpass"/>
              <a:sym typeface="Overpass"/>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latin typeface="Overpass"/>
                <a:ea typeface="Overpass"/>
                <a:cs typeface="Overpass"/>
                <a:sym typeface="Overpass"/>
              </a:rPr>
              <a:t>national field building</a:t>
            </a:r>
            <a:endParaRPr sz="1800">
              <a:solidFill>
                <a:schemeClr val="dk1"/>
              </a:solidFill>
              <a:latin typeface="Overpass"/>
              <a:ea typeface="Overpass"/>
              <a:cs typeface="Overpass"/>
              <a:sym typeface="Overpass"/>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latin typeface="Overpass"/>
                <a:ea typeface="Overpass"/>
                <a:cs typeface="Overpass"/>
                <a:sym typeface="Overpass"/>
              </a:rPr>
              <a:t>peer-to-peer learning</a:t>
            </a:r>
            <a:endParaRPr sz="1800">
              <a:solidFill>
                <a:schemeClr val="dk1"/>
              </a:solidFill>
              <a:latin typeface="Overpass Medium"/>
              <a:ea typeface="Overpass Medium"/>
              <a:cs typeface="Overpass Medium"/>
              <a:sym typeface="Overpass Medium"/>
            </a:endParaRPr>
          </a:p>
        </p:txBody>
      </p:sp>
      <p:pic>
        <p:nvPicPr>
          <p:cNvPr id="191" name="Google Shape;191;g2985300c105_0_191"/>
          <p:cNvPicPr preferRelativeResize="0"/>
          <p:nvPr/>
        </p:nvPicPr>
        <p:blipFill>
          <a:blip r:embed="rId3">
            <a:alphaModFix/>
          </a:blip>
          <a:stretch>
            <a:fillRect/>
          </a:stretch>
        </p:blipFill>
        <p:spPr>
          <a:xfrm>
            <a:off x="806094" y="1683836"/>
            <a:ext cx="1030133" cy="1030133"/>
          </a:xfrm>
          <a:prstGeom prst="rect">
            <a:avLst/>
          </a:prstGeom>
          <a:noFill/>
          <a:ln>
            <a:noFill/>
          </a:ln>
        </p:spPr>
      </p:pic>
      <p:pic>
        <p:nvPicPr>
          <p:cNvPr id="192" name="Google Shape;192;g2985300c105_0_191"/>
          <p:cNvPicPr preferRelativeResize="0"/>
          <p:nvPr/>
        </p:nvPicPr>
        <p:blipFill>
          <a:blip r:embed="rId4">
            <a:alphaModFix/>
          </a:blip>
          <a:stretch>
            <a:fillRect/>
          </a:stretch>
        </p:blipFill>
        <p:spPr>
          <a:xfrm>
            <a:off x="4815614" y="1683825"/>
            <a:ext cx="1030133" cy="1030133"/>
          </a:xfrm>
          <a:prstGeom prst="rect">
            <a:avLst/>
          </a:prstGeom>
          <a:noFill/>
          <a:ln>
            <a:noFill/>
          </a:ln>
        </p:spPr>
      </p:pic>
      <p:pic>
        <p:nvPicPr>
          <p:cNvPr id="193" name="Google Shape;193;g2985300c105_0_191"/>
          <p:cNvPicPr preferRelativeResize="0"/>
          <p:nvPr/>
        </p:nvPicPr>
        <p:blipFill>
          <a:blip r:embed="rId5">
            <a:alphaModFix/>
          </a:blip>
          <a:stretch>
            <a:fillRect/>
          </a:stretch>
        </p:blipFill>
        <p:spPr>
          <a:xfrm>
            <a:off x="8809606" y="1683825"/>
            <a:ext cx="1020768" cy="1030133"/>
          </a:xfrm>
          <a:prstGeom prst="rect">
            <a:avLst/>
          </a:prstGeom>
          <a:noFill/>
          <a:ln>
            <a:noFill/>
          </a:ln>
        </p:spPr>
      </p:pic>
      <p:sp>
        <p:nvSpPr>
          <p:cNvPr id="194" name="Google Shape;194;g2985300c105_0_191"/>
          <p:cNvSpPr txBox="1"/>
          <p:nvPr>
            <p:ph type="ctrTitle"/>
          </p:nvPr>
        </p:nvSpPr>
        <p:spPr>
          <a:xfrm>
            <a:off x="502563" y="211226"/>
            <a:ext cx="10638900" cy="6156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US" sz="4000">
                <a:latin typeface="Impact"/>
                <a:ea typeface="Impact"/>
                <a:cs typeface="Impact"/>
                <a:sym typeface="Impact"/>
              </a:rPr>
              <a:t>What REDF does...</a:t>
            </a:r>
            <a:endParaRPr sz="4000">
              <a:latin typeface="Impact"/>
              <a:ea typeface="Impact"/>
              <a:cs typeface="Impact"/>
              <a:sym typeface="Impact"/>
            </a:endParaRPr>
          </a:p>
        </p:txBody>
      </p:sp>
      <p:sp>
        <p:nvSpPr>
          <p:cNvPr id="195" name="Google Shape;195;g2985300c105_0_191"/>
          <p:cNvSpPr txBox="1"/>
          <p:nvPr/>
        </p:nvSpPr>
        <p:spPr>
          <a:xfrm>
            <a:off x="414025" y="739913"/>
            <a:ext cx="11904900" cy="714300"/>
          </a:xfrm>
          <a:prstGeom prst="rect">
            <a:avLst/>
          </a:prstGeom>
          <a:noFill/>
          <a:ln>
            <a:noFill/>
          </a:ln>
        </p:spPr>
        <p:txBody>
          <a:bodyPr anchorCtr="0" anchor="t" bIns="91425" lIns="91425" spcFirstLastPara="1" rIns="91425" wrap="square" tIns="91425">
            <a:spAutoFit/>
          </a:bodyPr>
          <a:lstStyle/>
          <a:p>
            <a:pPr indent="0" lvl="0" marL="50800" rtl="0" algn="l">
              <a:lnSpc>
                <a:spcPct val="115000"/>
              </a:lnSpc>
              <a:spcBef>
                <a:spcPts val="0"/>
              </a:spcBef>
              <a:spcAft>
                <a:spcPts val="0"/>
              </a:spcAft>
              <a:buNone/>
            </a:pPr>
            <a:r>
              <a:rPr lang="en-US" sz="1600">
                <a:solidFill>
                  <a:srgbClr val="595959"/>
                </a:solidFill>
                <a:latin typeface="Overpass"/>
                <a:ea typeface="Overpass"/>
                <a:cs typeface="Overpass"/>
                <a:sym typeface="Overpass"/>
              </a:rPr>
              <a:t>We partner with social entrepreneurs – providing capital, capacity, and community – to amplify the success of their businesses and the people they employ.</a:t>
            </a:r>
            <a:endParaRPr sz="1600">
              <a:solidFill>
                <a:srgbClr val="595959"/>
              </a:solidFill>
              <a:latin typeface="Overpass"/>
              <a:ea typeface="Overpass"/>
              <a:cs typeface="Overpass"/>
              <a:sym typeface="Overpass"/>
            </a:endParaRPr>
          </a:p>
        </p:txBody>
      </p:sp>
      <p:sp>
        <p:nvSpPr>
          <p:cNvPr id="196" name="Google Shape;196;g2985300c105_0_191"/>
          <p:cNvSpPr txBox="1"/>
          <p:nvPr/>
        </p:nvSpPr>
        <p:spPr>
          <a:xfrm>
            <a:off x="776625" y="6274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rgbClr val="E75300"/>
                </a:solidFill>
                <a:hlinkClick r:id="rId6">
                  <a:extLst>
                    <a:ext uri="{A12FA001-AC4F-418D-AE19-62706E023703}">
                      <ahyp:hlinkClr val="tx"/>
                    </a:ext>
                  </a:extLst>
                </a:hlinkClick>
              </a:rPr>
              <a:t>accelerator@redf.org</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71737cc45c_0_56"/>
          <p:cNvSpPr txBox="1"/>
          <p:nvPr>
            <p:ph type="ctrTitle"/>
          </p:nvPr>
        </p:nvSpPr>
        <p:spPr>
          <a:xfrm>
            <a:off x="502563" y="135026"/>
            <a:ext cx="10638900" cy="6156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US" sz="4000">
                <a:latin typeface="Impact"/>
                <a:ea typeface="Impact"/>
                <a:cs typeface="Impact"/>
                <a:sym typeface="Impact"/>
              </a:rPr>
              <a:t>REDF Programs</a:t>
            </a:r>
            <a:endParaRPr sz="4000">
              <a:latin typeface="Impact"/>
              <a:ea typeface="Impact"/>
              <a:cs typeface="Impact"/>
              <a:sym typeface="Impact"/>
            </a:endParaRPr>
          </a:p>
        </p:txBody>
      </p:sp>
      <p:sp>
        <p:nvSpPr>
          <p:cNvPr id="202" name="Google Shape;202;g271737cc45c_0_56"/>
          <p:cNvSpPr txBox="1"/>
          <p:nvPr/>
        </p:nvSpPr>
        <p:spPr>
          <a:xfrm>
            <a:off x="414025" y="663713"/>
            <a:ext cx="11904900" cy="431100"/>
          </a:xfrm>
          <a:prstGeom prst="rect">
            <a:avLst/>
          </a:prstGeom>
          <a:noFill/>
          <a:ln>
            <a:noFill/>
          </a:ln>
        </p:spPr>
        <p:txBody>
          <a:bodyPr anchorCtr="0" anchor="t" bIns="91425" lIns="91425" spcFirstLastPara="1" rIns="91425" wrap="square" tIns="91425">
            <a:spAutoFit/>
          </a:bodyPr>
          <a:lstStyle/>
          <a:p>
            <a:pPr indent="0" lvl="0" marL="50800" rtl="0" algn="l">
              <a:lnSpc>
                <a:spcPct val="115000"/>
              </a:lnSpc>
              <a:spcBef>
                <a:spcPts val="0"/>
              </a:spcBef>
              <a:spcAft>
                <a:spcPts val="0"/>
              </a:spcAft>
              <a:buNone/>
            </a:pPr>
            <a:r>
              <a:rPr lang="en-US" sz="1600">
                <a:solidFill>
                  <a:srgbClr val="595959"/>
                </a:solidFill>
                <a:latin typeface="Overpass"/>
                <a:ea typeface="Overpass"/>
                <a:cs typeface="Overpass"/>
                <a:sym typeface="Overpass"/>
              </a:rPr>
              <a:t>Our programs are designed to meet our enterprises at various inflection points in their growth. </a:t>
            </a:r>
            <a:endParaRPr sz="1600">
              <a:solidFill>
                <a:srgbClr val="595959"/>
              </a:solidFill>
              <a:latin typeface="Overpass"/>
              <a:ea typeface="Overpass"/>
              <a:cs typeface="Overpass"/>
              <a:sym typeface="Overpass"/>
            </a:endParaRPr>
          </a:p>
        </p:txBody>
      </p:sp>
      <p:pic>
        <p:nvPicPr>
          <p:cNvPr id="203" name="Google Shape;203;g271737cc45c_0_56"/>
          <p:cNvPicPr preferRelativeResize="0"/>
          <p:nvPr/>
        </p:nvPicPr>
        <p:blipFill>
          <a:blip r:embed="rId3">
            <a:alphaModFix/>
          </a:blip>
          <a:stretch>
            <a:fillRect/>
          </a:stretch>
        </p:blipFill>
        <p:spPr>
          <a:xfrm>
            <a:off x="6352200" y="1454425"/>
            <a:ext cx="109225" cy="5220950"/>
          </a:xfrm>
          <a:prstGeom prst="rect">
            <a:avLst/>
          </a:prstGeom>
          <a:noFill/>
          <a:ln>
            <a:noFill/>
          </a:ln>
        </p:spPr>
      </p:pic>
      <p:sp>
        <p:nvSpPr>
          <p:cNvPr id="204" name="Google Shape;204;g271737cc45c_0_56"/>
          <p:cNvSpPr txBox="1"/>
          <p:nvPr/>
        </p:nvSpPr>
        <p:spPr>
          <a:xfrm>
            <a:off x="6563125" y="1247225"/>
            <a:ext cx="4980600" cy="107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a:solidFill>
                  <a:srgbClr val="001A70"/>
                </a:solidFill>
                <a:latin typeface="Impact"/>
                <a:ea typeface="Impact"/>
                <a:cs typeface="Impact"/>
                <a:sym typeface="Impact"/>
              </a:rPr>
              <a:t>Community —  </a:t>
            </a:r>
            <a:r>
              <a:rPr lang="en-US">
                <a:solidFill>
                  <a:srgbClr val="001A70"/>
                </a:solidFill>
                <a:latin typeface="Impact"/>
                <a:ea typeface="Impact"/>
                <a:cs typeface="Impact"/>
                <a:sym typeface="Impact"/>
              </a:rPr>
              <a:t>to build the field</a:t>
            </a:r>
            <a:endParaRPr>
              <a:solidFill>
                <a:srgbClr val="001A70"/>
              </a:solidFill>
              <a:latin typeface="Impact"/>
              <a:ea typeface="Impact"/>
              <a:cs typeface="Impact"/>
              <a:sym typeface="Impact"/>
            </a:endParaRPr>
          </a:p>
          <a:p>
            <a:pPr indent="0" lvl="0" marL="0" rtl="0" algn="l">
              <a:lnSpc>
                <a:spcPct val="115000"/>
              </a:lnSpc>
              <a:spcBef>
                <a:spcPts val="0"/>
              </a:spcBef>
              <a:spcAft>
                <a:spcPts val="0"/>
              </a:spcAft>
              <a:buNone/>
            </a:pPr>
            <a:r>
              <a:rPr lang="en-US" sz="1300">
                <a:solidFill>
                  <a:srgbClr val="001A70"/>
                </a:solidFill>
                <a:latin typeface="Overpass"/>
                <a:ea typeface="Overpass"/>
                <a:cs typeface="Overpass"/>
                <a:sym typeface="Overpass"/>
              </a:rPr>
              <a:t>continuing ed, communities of practice, and affinity groups for </a:t>
            </a:r>
            <a:r>
              <a:rPr b="1" lang="en-US" sz="1300">
                <a:solidFill>
                  <a:schemeClr val="accent3"/>
                </a:solidFill>
                <a:latin typeface="Overpass"/>
                <a:ea typeface="Overpass"/>
                <a:cs typeface="Overpass"/>
                <a:sym typeface="Overpass"/>
              </a:rPr>
              <a:t>active and alum enterprises</a:t>
            </a:r>
            <a:endParaRPr b="1" sz="1300">
              <a:solidFill>
                <a:schemeClr val="accent3"/>
              </a:solidFill>
              <a:latin typeface="Overpass"/>
              <a:ea typeface="Overpass"/>
              <a:cs typeface="Overpass"/>
              <a:sym typeface="Overpass"/>
            </a:endParaRPr>
          </a:p>
          <a:p>
            <a:pPr indent="0" lvl="0" marL="0" rtl="0" algn="l">
              <a:lnSpc>
                <a:spcPct val="115000"/>
              </a:lnSpc>
              <a:spcBef>
                <a:spcPts val="0"/>
              </a:spcBef>
              <a:spcAft>
                <a:spcPts val="0"/>
              </a:spcAft>
              <a:buNone/>
            </a:pPr>
            <a:r>
              <a:rPr lang="en-US" sz="1200">
                <a:solidFill>
                  <a:srgbClr val="AFABAB"/>
                </a:solidFill>
                <a:latin typeface="Overpass"/>
                <a:ea typeface="Overpass"/>
                <a:cs typeface="Overpass"/>
                <a:sym typeface="Overpass"/>
              </a:rPr>
              <a:t>varying grants to support peer connection</a:t>
            </a:r>
            <a:endParaRPr sz="1200">
              <a:solidFill>
                <a:srgbClr val="AFABAB"/>
              </a:solidFill>
              <a:latin typeface="Overpass"/>
              <a:ea typeface="Overpass"/>
              <a:cs typeface="Overpass"/>
              <a:sym typeface="Overpass"/>
            </a:endParaRPr>
          </a:p>
        </p:txBody>
      </p:sp>
      <p:sp>
        <p:nvSpPr>
          <p:cNvPr id="205" name="Google Shape;205;g271737cc45c_0_56"/>
          <p:cNvSpPr txBox="1"/>
          <p:nvPr/>
        </p:nvSpPr>
        <p:spPr>
          <a:xfrm>
            <a:off x="6563125" y="2408575"/>
            <a:ext cx="4980600" cy="107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a:solidFill>
                  <a:srgbClr val="001A70"/>
                </a:solidFill>
                <a:latin typeface="Impact"/>
                <a:ea typeface="Impact"/>
                <a:cs typeface="Impact"/>
                <a:sym typeface="Impact"/>
              </a:rPr>
              <a:t>LA:RISE —  </a:t>
            </a:r>
            <a:r>
              <a:rPr lang="en-US">
                <a:solidFill>
                  <a:srgbClr val="001A70"/>
                </a:solidFill>
                <a:latin typeface="Impact"/>
                <a:ea typeface="Impact"/>
                <a:cs typeface="Impact"/>
                <a:sym typeface="Impact"/>
              </a:rPr>
              <a:t>to build scale</a:t>
            </a:r>
            <a:endParaRPr>
              <a:solidFill>
                <a:srgbClr val="001A70"/>
              </a:solidFill>
              <a:latin typeface="Impact"/>
              <a:ea typeface="Impact"/>
              <a:cs typeface="Impact"/>
              <a:sym typeface="Impact"/>
            </a:endParaRPr>
          </a:p>
          <a:p>
            <a:pPr indent="0" lvl="0" marL="0" rtl="0" algn="l">
              <a:lnSpc>
                <a:spcPct val="115000"/>
              </a:lnSpc>
              <a:spcBef>
                <a:spcPts val="0"/>
              </a:spcBef>
              <a:spcAft>
                <a:spcPts val="0"/>
              </a:spcAft>
              <a:buNone/>
            </a:pPr>
            <a:r>
              <a:rPr lang="en-US" sz="1300">
                <a:solidFill>
                  <a:srgbClr val="001A70"/>
                </a:solidFill>
                <a:latin typeface="Overpass"/>
                <a:ea typeface="Overpass"/>
                <a:cs typeface="Overpass"/>
                <a:sym typeface="Overpass"/>
              </a:rPr>
              <a:t>advocacy for and access to public revenue for </a:t>
            </a:r>
            <a:r>
              <a:rPr b="1" lang="en-US" sz="1300">
                <a:solidFill>
                  <a:schemeClr val="accent3"/>
                </a:solidFill>
                <a:latin typeface="Overpass"/>
                <a:ea typeface="Overpass"/>
                <a:cs typeface="Overpass"/>
                <a:sym typeface="Overpass"/>
              </a:rPr>
              <a:t>contract-ready enterprises</a:t>
            </a:r>
            <a:endParaRPr b="1" sz="1300">
              <a:solidFill>
                <a:schemeClr val="accent3"/>
              </a:solidFill>
              <a:latin typeface="Overpass"/>
              <a:ea typeface="Overpass"/>
              <a:cs typeface="Overpass"/>
              <a:sym typeface="Overpass"/>
            </a:endParaRPr>
          </a:p>
          <a:p>
            <a:pPr indent="0" lvl="0" marL="0" rtl="0" algn="l">
              <a:lnSpc>
                <a:spcPct val="115000"/>
              </a:lnSpc>
              <a:spcBef>
                <a:spcPts val="0"/>
              </a:spcBef>
              <a:spcAft>
                <a:spcPts val="0"/>
              </a:spcAft>
              <a:buNone/>
            </a:pPr>
            <a:r>
              <a:rPr lang="en-US" sz="1200">
                <a:solidFill>
                  <a:srgbClr val="AFABAB"/>
                </a:solidFill>
                <a:latin typeface="Overpass"/>
                <a:ea typeface="Overpass"/>
                <a:cs typeface="Overpass"/>
                <a:sym typeface="Overpass"/>
              </a:rPr>
              <a:t>$10M+</a:t>
            </a:r>
            <a:endParaRPr sz="1200">
              <a:solidFill>
                <a:srgbClr val="AFABAB"/>
              </a:solidFill>
              <a:latin typeface="Overpass"/>
              <a:ea typeface="Overpass"/>
              <a:cs typeface="Overpass"/>
              <a:sym typeface="Overpass"/>
            </a:endParaRPr>
          </a:p>
        </p:txBody>
      </p:sp>
      <p:sp>
        <p:nvSpPr>
          <p:cNvPr id="206" name="Google Shape;206;g271737cc45c_0_56"/>
          <p:cNvSpPr txBox="1"/>
          <p:nvPr/>
        </p:nvSpPr>
        <p:spPr>
          <a:xfrm>
            <a:off x="6563125" y="3493725"/>
            <a:ext cx="4980600" cy="107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a:solidFill>
                  <a:srgbClr val="001A70"/>
                </a:solidFill>
                <a:latin typeface="Impact"/>
                <a:ea typeface="Impact"/>
                <a:cs typeface="Impact"/>
                <a:sym typeface="Impact"/>
              </a:rPr>
              <a:t>Impact Investment — </a:t>
            </a:r>
            <a:r>
              <a:rPr lang="en-US">
                <a:solidFill>
                  <a:srgbClr val="001A70"/>
                </a:solidFill>
                <a:latin typeface="Impact"/>
                <a:ea typeface="Impact"/>
                <a:cs typeface="Impact"/>
                <a:sym typeface="Impact"/>
              </a:rPr>
              <a:t>to build investability</a:t>
            </a:r>
            <a:endParaRPr>
              <a:solidFill>
                <a:srgbClr val="001A70"/>
              </a:solidFill>
              <a:latin typeface="Impact"/>
              <a:ea typeface="Impact"/>
              <a:cs typeface="Impact"/>
              <a:sym typeface="Impact"/>
            </a:endParaRPr>
          </a:p>
          <a:p>
            <a:pPr indent="0" lvl="0" marL="0" rtl="0" algn="l">
              <a:lnSpc>
                <a:spcPct val="115000"/>
              </a:lnSpc>
              <a:spcBef>
                <a:spcPts val="0"/>
              </a:spcBef>
              <a:spcAft>
                <a:spcPts val="0"/>
              </a:spcAft>
              <a:buNone/>
            </a:pPr>
            <a:r>
              <a:rPr lang="en-US" sz="1300">
                <a:solidFill>
                  <a:srgbClr val="001A70"/>
                </a:solidFill>
                <a:latin typeface="Overpass"/>
                <a:ea typeface="Overpass"/>
                <a:cs typeface="Overpass"/>
                <a:sym typeface="Overpass"/>
              </a:rPr>
              <a:t>flexible loan capital for </a:t>
            </a:r>
            <a:r>
              <a:rPr b="1" lang="en-US" sz="1300">
                <a:solidFill>
                  <a:schemeClr val="accent3"/>
                </a:solidFill>
                <a:latin typeface="Overpass"/>
                <a:ea typeface="Overpass"/>
                <a:cs typeface="Overpass"/>
                <a:sym typeface="Overpass"/>
              </a:rPr>
              <a:t>entrepreneurs whose lived experience is their collateral</a:t>
            </a:r>
            <a:endParaRPr b="1" sz="1300">
              <a:solidFill>
                <a:schemeClr val="accent3"/>
              </a:solidFill>
              <a:latin typeface="Overpass"/>
              <a:ea typeface="Overpass"/>
              <a:cs typeface="Overpass"/>
              <a:sym typeface="Overpass"/>
            </a:endParaRPr>
          </a:p>
          <a:p>
            <a:pPr indent="0" lvl="0" marL="0" rtl="0" algn="l">
              <a:lnSpc>
                <a:spcPct val="115000"/>
              </a:lnSpc>
              <a:spcBef>
                <a:spcPts val="0"/>
              </a:spcBef>
              <a:spcAft>
                <a:spcPts val="0"/>
              </a:spcAft>
              <a:buNone/>
            </a:pPr>
            <a:r>
              <a:rPr lang="en-US" sz="1200">
                <a:solidFill>
                  <a:srgbClr val="AFABAB"/>
                </a:solidFill>
                <a:latin typeface="Overpass"/>
                <a:ea typeface="Overpass"/>
                <a:cs typeface="Overpass"/>
                <a:sym typeface="Overpass"/>
              </a:rPr>
              <a:t>varying loan sizes – average $250k</a:t>
            </a:r>
            <a:endParaRPr sz="1200">
              <a:solidFill>
                <a:srgbClr val="AFABAB"/>
              </a:solidFill>
              <a:latin typeface="Overpass"/>
              <a:ea typeface="Overpass"/>
              <a:cs typeface="Overpass"/>
              <a:sym typeface="Overpass"/>
            </a:endParaRPr>
          </a:p>
        </p:txBody>
      </p:sp>
      <p:sp>
        <p:nvSpPr>
          <p:cNvPr id="207" name="Google Shape;207;g271737cc45c_0_56"/>
          <p:cNvSpPr txBox="1"/>
          <p:nvPr/>
        </p:nvSpPr>
        <p:spPr>
          <a:xfrm>
            <a:off x="6563125" y="4655075"/>
            <a:ext cx="4980600" cy="107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a:solidFill>
                  <a:srgbClr val="001A70"/>
                </a:solidFill>
                <a:latin typeface="Impact"/>
                <a:ea typeface="Impact"/>
                <a:cs typeface="Impact"/>
                <a:sym typeface="Impact"/>
              </a:rPr>
              <a:t>Growth Portfolio — </a:t>
            </a:r>
            <a:r>
              <a:rPr lang="en-US">
                <a:solidFill>
                  <a:srgbClr val="001A70"/>
                </a:solidFill>
                <a:latin typeface="Impact"/>
                <a:ea typeface="Impact"/>
                <a:cs typeface="Impact"/>
                <a:sym typeface="Impact"/>
              </a:rPr>
              <a:t>to build capacity</a:t>
            </a:r>
            <a:endParaRPr>
              <a:solidFill>
                <a:srgbClr val="001A70"/>
              </a:solidFill>
              <a:latin typeface="Impact"/>
              <a:ea typeface="Impact"/>
              <a:cs typeface="Impact"/>
              <a:sym typeface="Impact"/>
            </a:endParaRPr>
          </a:p>
          <a:p>
            <a:pPr indent="0" lvl="0" marL="0" rtl="0" algn="l">
              <a:lnSpc>
                <a:spcPct val="115000"/>
              </a:lnSpc>
              <a:spcBef>
                <a:spcPts val="0"/>
              </a:spcBef>
              <a:spcAft>
                <a:spcPts val="0"/>
              </a:spcAft>
              <a:buNone/>
            </a:pPr>
            <a:r>
              <a:rPr lang="en-US" sz="1300">
                <a:solidFill>
                  <a:srgbClr val="001A70"/>
                </a:solidFill>
                <a:latin typeface="Overpass"/>
                <a:ea typeface="Overpass"/>
                <a:cs typeface="Overpass"/>
                <a:sym typeface="Overpass"/>
              </a:rPr>
              <a:t>3-yr grant investment paired with customized capacity building for </a:t>
            </a:r>
            <a:r>
              <a:rPr b="1" lang="en-US" sz="1300">
                <a:solidFill>
                  <a:schemeClr val="accent3"/>
                </a:solidFill>
                <a:latin typeface="Overpass"/>
                <a:ea typeface="Overpass"/>
                <a:cs typeface="Overpass"/>
                <a:sym typeface="Overpass"/>
              </a:rPr>
              <a:t>growth-minded enterprises</a:t>
            </a:r>
            <a:endParaRPr b="1" sz="1300">
              <a:solidFill>
                <a:schemeClr val="accent3"/>
              </a:solidFill>
              <a:latin typeface="Overpass"/>
              <a:ea typeface="Overpass"/>
              <a:cs typeface="Overpass"/>
              <a:sym typeface="Overpass"/>
            </a:endParaRPr>
          </a:p>
          <a:p>
            <a:pPr indent="0" lvl="0" marL="0" rtl="0" algn="l">
              <a:lnSpc>
                <a:spcPct val="115000"/>
              </a:lnSpc>
              <a:spcBef>
                <a:spcPts val="0"/>
              </a:spcBef>
              <a:spcAft>
                <a:spcPts val="0"/>
              </a:spcAft>
              <a:buNone/>
            </a:pPr>
            <a:r>
              <a:rPr lang="en-US" sz="1200">
                <a:solidFill>
                  <a:srgbClr val="AFABAB"/>
                </a:solidFill>
                <a:latin typeface="Overpass"/>
                <a:ea typeface="Overpass"/>
                <a:cs typeface="Overpass"/>
                <a:sym typeface="Overpass"/>
              </a:rPr>
              <a:t>$300k over three years + eligibility for $150k discretionary</a:t>
            </a:r>
            <a:endParaRPr sz="1200">
              <a:solidFill>
                <a:srgbClr val="AFABAB"/>
              </a:solidFill>
              <a:latin typeface="Overpass"/>
              <a:ea typeface="Overpass"/>
              <a:cs typeface="Overpass"/>
              <a:sym typeface="Overpass"/>
            </a:endParaRPr>
          </a:p>
        </p:txBody>
      </p:sp>
      <p:sp>
        <p:nvSpPr>
          <p:cNvPr id="208" name="Google Shape;208;g271737cc45c_0_56"/>
          <p:cNvSpPr txBox="1"/>
          <p:nvPr/>
        </p:nvSpPr>
        <p:spPr>
          <a:xfrm>
            <a:off x="6563125" y="5777950"/>
            <a:ext cx="4578300" cy="107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a:solidFill>
                  <a:srgbClr val="001A70"/>
                </a:solidFill>
                <a:latin typeface="Impact"/>
                <a:ea typeface="Impact"/>
                <a:cs typeface="Impact"/>
                <a:sym typeface="Impact"/>
              </a:rPr>
              <a:t>Accelerator — </a:t>
            </a:r>
            <a:r>
              <a:rPr lang="en-US">
                <a:solidFill>
                  <a:srgbClr val="001A70"/>
                </a:solidFill>
                <a:latin typeface="Impact"/>
                <a:ea typeface="Impact"/>
                <a:cs typeface="Impact"/>
                <a:sym typeface="Impact"/>
              </a:rPr>
              <a:t>to build innovation</a:t>
            </a:r>
            <a:endParaRPr>
              <a:solidFill>
                <a:srgbClr val="001A70"/>
              </a:solidFill>
              <a:latin typeface="Impact"/>
              <a:ea typeface="Impact"/>
              <a:cs typeface="Impact"/>
              <a:sym typeface="Impact"/>
            </a:endParaRPr>
          </a:p>
          <a:p>
            <a:pPr indent="0" lvl="0" marL="0" rtl="0" algn="l">
              <a:lnSpc>
                <a:spcPct val="115000"/>
              </a:lnSpc>
              <a:spcBef>
                <a:spcPts val="0"/>
              </a:spcBef>
              <a:spcAft>
                <a:spcPts val="0"/>
              </a:spcAft>
              <a:buNone/>
            </a:pPr>
            <a:r>
              <a:rPr lang="en-US" sz="1300">
                <a:solidFill>
                  <a:srgbClr val="001A70"/>
                </a:solidFill>
                <a:latin typeface="Overpass"/>
                <a:ea typeface="Overpass"/>
                <a:cs typeface="Overpass"/>
                <a:sym typeface="Overpass"/>
              </a:rPr>
              <a:t>5-mo supportive, cohort-based, curated learning experience for leaders of </a:t>
            </a:r>
            <a:r>
              <a:rPr b="1" lang="en-US" sz="1300">
                <a:solidFill>
                  <a:schemeClr val="accent3"/>
                </a:solidFill>
                <a:latin typeface="Overpass"/>
                <a:ea typeface="Overpass"/>
                <a:cs typeface="Overpass"/>
                <a:sym typeface="Overpass"/>
              </a:rPr>
              <a:t>early-stage enterprises</a:t>
            </a:r>
            <a:endParaRPr b="1" sz="1300">
              <a:solidFill>
                <a:schemeClr val="accent3"/>
              </a:solidFill>
              <a:latin typeface="Overpass"/>
              <a:ea typeface="Overpass"/>
              <a:cs typeface="Overpass"/>
              <a:sym typeface="Overpass"/>
            </a:endParaRPr>
          </a:p>
          <a:p>
            <a:pPr indent="0" lvl="0" marL="0" rtl="0" algn="l">
              <a:lnSpc>
                <a:spcPct val="115000"/>
              </a:lnSpc>
              <a:spcBef>
                <a:spcPts val="0"/>
              </a:spcBef>
              <a:spcAft>
                <a:spcPts val="0"/>
              </a:spcAft>
              <a:buNone/>
            </a:pPr>
            <a:r>
              <a:rPr lang="en-US" sz="1200">
                <a:solidFill>
                  <a:srgbClr val="AFABAB"/>
                </a:solidFill>
                <a:latin typeface="Overpass"/>
                <a:ea typeface="Overpass"/>
                <a:cs typeface="Overpass"/>
                <a:sym typeface="Overpass"/>
              </a:rPr>
              <a:t>$20k</a:t>
            </a:r>
            <a:endParaRPr sz="1200">
              <a:solidFill>
                <a:srgbClr val="AFABAB"/>
              </a:solidFill>
              <a:latin typeface="Overpass"/>
              <a:ea typeface="Overpass"/>
              <a:cs typeface="Overpass"/>
              <a:sym typeface="Overpass"/>
            </a:endParaRPr>
          </a:p>
        </p:txBody>
      </p:sp>
      <p:pic>
        <p:nvPicPr>
          <p:cNvPr id="209" name="Google Shape;209;g271737cc45c_0_56"/>
          <p:cNvPicPr preferRelativeResize="0"/>
          <p:nvPr/>
        </p:nvPicPr>
        <p:blipFill rotWithShape="1">
          <a:blip r:embed="rId4">
            <a:alphaModFix/>
          </a:blip>
          <a:srcRect b="0" l="0" r="0" t="5633"/>
          <a:stretch/>
        </p:blipFill>
        <p:spPr>
          <a:xfrm>
            <a:off x="156750" y="1252725"/>
            <a:ext cx="6048975" cy="5452875"/>
          </a:xfrm>
          <a:prstGeom prst="rect">
            <a:avLst/>
          </a:prstGeom>
          <a:noFill/>
          <a:ln>
            <a:noFill/>
          </a:ln>
        </p:spPr>
      </p:pic>
      <p:sp>
        <p:nvSpPr>
          <p:cNvPr id="210" name="Google Shape;210;g271737cc45c_0_56"/>
          <p:cNvSpPr txBox="1"/>
          <p:nvPr/>
        </p:nvSpPr>
        <p:spPr>
          <a:xfrm>
            <a:off x="156750" y="64550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rgbClr val="E75300"/>
                </a:solidFill>
                <a:hlinkClick r:id="rId5">
                  <a:extLst>
                    <a:ext uri="{A12FA001-AC4F-418D-AE19-62706E023703}">
                      <ahyp:hlinkClr val="tx"/>
                    </a:ext>
                  </a:extLst>
                </a:hlinkClick>
              </a:rPr>
              <a:t>accelerator@redf.org</a:t>
            </a:r>
            <a:endParaRPr sz="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g271737cc45c_0_4"/>
          <p:cNvPicPr preferRelativeResize="0"/>
          <p:nvPr/>
        </p:nvPicPr>
        <p:blipFill>
          <a:blip r:embed="rId3">
            <a:alphaModFix/>
          </a:blip>
          <a:stretch>
            <a:fillRect/>
          </a:stretch>
        </p:blipFill>
        <p:spPr>
          <a:xfrm>
            <a:off x="152400" y="922838"/>
            <a:ext cx="11887200" cy="5317121"/>
          </a:xfrm>
          <a:prstGeom prst="rect">
            <a:avLst/>
          </a:prstGeom>
          <a:noFill/>
          <a:ln>
            <a:noFill/>
          </a:ln>
        </p:spPr>
      </p:pic>
      <p:sp>
        <p:nvSpPr>
          <p:cNvPr id="216" name="Google Shape;216;g271737cc45c_0_4"/>
          <p:cNvSpPr txBox="1"/>
          <p:nvPr/>
        </p:nvSpPr>
        <p:spPr>
          <a:xfrm>
            <a:off x="776625" y="6274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rgbClr val="E75300"/>
                </a:solidFill>
                <a:hlinkClick r:id="rId4">
                  <a:extLst>
                    <a:ext uri="{A12FA001-AC4F-418D-AE19-62706E023703}">
                      <ahyp:hlinkClr val="tx"/>
                    </a:ext>
                  </a:extLst>
                </a:hlinkClick>
              </a:rPr>
              <a:t>accelerator@redf.org</a:t>
            </a:r>
            <a:endParaRPr sz="1200"/>
          </a:p>
        </p:txBody>
      </p:sp>
      <p:sp>
        <p:nvSpPr>
          <p:cNvPr id="217" name="Google Shape;217;g271737cc45c_0_4"/>
          <p:cNvSpPr txBox="1"/>
          <p:nvPr>
            <p:ph idx="4294967295" type="ctrTitle"/>
          </p:nvPr>
        </p:nvSpPr>
        <p:spPr>
          <a:xfrm>
            <a:off x="502563" y="135026"/>
            <a:ext cx="10638900" cy="692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sz="4500">
                <a:latin typeface="Impact"/>
                <a:ea typeface="Impact"/>
                <a:cs typeface="Impact"/>
                <a:sym typeface="Impact"/>
              </a:rPr>
              <a:t>REDF’s National Reach</a:t>
            </a:r>
            <a:endParaRPr sz="7100">
              <a:latin typeface="Impact"/>
              <a:ea typeface="Impact"/>
              <a:cs typeface="Impact"/>
              <a:sym typeface="Impac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71737cc45c_0_282"/>
          <p:cNvSpPr txBox="1"/>
          <p:nvPr>
            <p:ph type="ctrTitle"/>
          </p:nvPr>
        </p:nvSpPr>
        <p:spPr>
          <a:xfrm>
            <a:off x="838188" y="3041092"/>
            <a:ext cx="10515600" cy="775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latin typeface="Impact"/>
                <a:ea typeface="Impact"/>
                <a:cs typeface="Impact"/>
                <a:sym typeface="Impact"/>
              </a:rPr>
              <a:t>Program &amp; Curriculum Overview</a:t>
            </a:r>
            <a:endParaRPr>
              <a:latin typeface="Impact"/>
              <a:ea typeface="Impact"/>
              <a:cs typeface="Impact"/>
              <a:sym typeface="Impact"/>
            </a:endParaRPr>
          </a:p>
        </p:txBody>
      </p:sp>
      <p:sp>
        <p:nvSpPr>
          <p:cNvPr id="224" name="Google Shape;224;g271737cc45c_0_282"/>
          <p:cNvSpPr txBox="1"/>
          <p:nvPr/>
        </p:nvSpPr>
        <p:spPr>
          <a:xfrm>
            <a:off x="776625" y="627495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sz="1200" u="sng">
                <a:solidFill>
                  <a:schemeClr val="lt1"/>
                </a:solidFill>
                <a:hlinkClick r:id="rId3">
                  <a:extLst>
                    <a:ext uri="{A12FA001-AC4F-418D-AE19-62706E023703}">
                      <ahyp:hlinkClr val="tx"/>
                    </a:ext>
                  </a:extLst>
                </a:hlinkClick>
              </a:rPr>
              <a:t>accelerator@redf.org</a:t>
            </a:r>
            <a:endParaRPr sz="12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g2cc950ea991_0_315"/>
          <p:cNvPicPr preferRelativeResize="0"/>
          <p:nvPr/>
        </p:nvPicPr>
        <p:blipFill rotWithShape="1">
          <a:blip r:embed="rId3">
            <a:alphaModFix/>
          </a:blip>
          <a:srcRect b="10628" l="3291" r="10515" t="10629"/>
          <a:stretch/>
        </p:blipFill>
        <p:spPr>
          <a:xfrm>
            <a:off x="8426131" y="1754776"/>
            <a:ext cx="1978800" cy="2034000"/>
          </a:xfrm>
          <a:prstGeom prst="ellipse">
            <a:avLst/>
          </a:prstGeom>
          <a:noFill/>
          <a:ln cap="flat" cmpd="sng" w="19050">
            <a:solidFill>
              <a:schemeClr val="accent1"/>
            </a:solidFill>
            <a:prstDash val="solid"/>
            <a:round/>
            <a:headEnd len="sm" w="sm" type="none"/>
            <a:tailEnd len="sm" w="sm" type="none"/>
          </a:ln>
        </p:spPr>
      </p:pic>
      <p:pic>
        <p:nvPicPr>
          <p:cNvPr id="230" name="Google Shape;230;g2cc950ea991_0_315"/>
          <p:cNvPicPr preferRelativeResize="0"/>
          <p:nvPr/>
        </p:nvPicPr>
        <p:blipFill rotWithShape="1">
          <a:blip r:embed="rId4">
            <a:alphaModFix/>
          </a:blip>
          <a:srcRect b="-1395" l="6414" r="353" t="10122"/>
          <a:stretch/>
        </p:blipFill>
        <p:spPr>
          <a:xfrm>
            <a:off x="6599047" y="4345642"/>
            <a:ext cx="1978800" cy="2034000"/>
          </a:xfrm>
          <a:prstGeom prst="ellipse">
            <a:avLst/>
          </a:prstGeom>
          <a:noFill/>
          <a:ln cap="flat" cmpd="sng" w="19050">
            <a:solidFill>
              <a:schemeClr val="accent1"/>
            </a:solidFill>
            <a:prstDash val="solid"/>
            <a:round/>
            <a:headEnd len="sm" w="sm" type="none"/>
            <a:tailEnd len="sm" w="sm" type="none"/>
          </a:ln>
        </p:spPr>
      </p:pic>
      <p:pic>
        <p:nvPicPr>
          <p:cNvPr id="231" name="Google Shape;231;g2cc950ea991_0_315"/>
          <p:cNvPicPr preferRelativeResize="0"/>
          <p:nvPr/>
        </p:nvPicPr>
        <p:blipFill rotWithShape="1">
          <a:blip r:embed="rId5">
            <a:alphaModFix/>
          </a:blip>
          <a:srcRect b="0" l="4345" r="4346" t="10609"/>
          <a:stretch/>
        </p:blipFill>
        <p:spPr>
          <a:xfrm>
            <a:off x="5121068" y="1791087"/>
            <a:ext cx="1978800" cy="2034000"/>
          </a:xfrm>
          <a:prstGeom prst="ellipse">
            <a:avLst/>
          </a:prstGeom>
          <a:noFill/>
          <a:ln cap="flat" cmpd="sng" w="19050">
            <a:solidFill>
              <a:schemeClr val="accent1"/>
            </a:solidFill>
            <a:prstDash val="solid"/>
            <a:round/>
            <a:headEnd len="sm" w="sm" type="none"/>
            <a:tailEnd len="sm" w="sm" type="none"/>
          </a:ln>
        </p:spPr>
      </p:pic>
      <p:sp>
        <p:nvSpPr>
          <p:cNvPr id="232" name="Google Shape;232;g2cc950ea991_0_315"/>
          <p:cNvSpPr txBox="1"/>
          <p:nvPr>
            <p:ph type="ctrTitle"/>
          </p:nvPr>
        </p:nvSpPr>
        <p:spPr>
          <a:xfrm>
            <a:off x="572432" y="249668"/>
            <a:ext cx="8742300" cy="5541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5200"/>
              <a:buFont typeface="Inter"/>
              <a:buNone/>
            </a:pPr>
            <a:r>
              <a:rPr lang="en-US" sz="4000">
                <a:latin typeface="Impact"/>
                <a:ea typeface="Impact"/>
                <a:cs typeface="Impact"/>
                <a:sym typeface="Impact"/>
              </a:rPr>
              <a:t>Your Accelerator Team</a:t>
            </a:r>
            <a:endParaRPr sz="4000">
              <a:latin typeface="Impact"/>
              <a:ea typeface="Impact"/>
              <a:cs typeface="Impact"/>
              <a:sym typeface="Impact"/>
            </a:endParaRPr>
          </a:p>
        </p:txBody>
      </p:sp>
      <p:sp>
        <p:nvSpPr>
          <p:cNvPr id="233" name="Google Shape;233;g2cc950ea991_0_315"/>
          <p:cNvSpPr/>
          <p:nvPr/>
        </p:nvSpPr>
        <p:spPr>
          <a:xfrm>
            <a:off x="2084502" y="1796554"/>
            <a:ext cx="1936800" cy="2048400"/>
          </a:xfrm>
          <a:prstGeom prst="ellipse">
            <a:avLst/>
          </a:prstGeom>
          <a:blipFill rotWithShape="1">
            <a:blip r:embed="rId6">
              <a:alphaModFix/>
            </a:blip>
            <a:stretch>
              <a:fillRect b="-14416" l="-7488" r="0" t="-4206"/>
            </a:stretch>
          </a:blip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4" name="Google Shape;234;g2cc950ea991_0_315"/>
          <p:cNvSpPr txBox="1"/>
          <p:nvPr/>
        </p:nvSpPr>
        <p:spPr>
          <a:xfrm>
            <a:off x="1953426" y="3712205"/>
            <a:ext cx="2167200" cy="4770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EFE"/>
                </a:solidFill>
                <a:latin typeface="Arial"/>
                <a:ea typeface="Arial"/>
                <a:cs typeface="Arial"/>
                <a:sym typeface="Arial"/>
              </a:rPr>
              <a:t>Lauren Jordan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FFFEFE"/>
                </a:solidFill>
                <a:latin typeface="Arial"/>
                <a:ea typeface="Arial"/>
                <a:cs typeface="Arial"/>
                <a:sym typeface="Arial"/>
              </a:rPr>
              <a:t>Senior Manager</a:t>
            </a:r>
            <a:endParaRPr b="0" i="0" sz="1100" u="none" cap="none" strike="noStrike">
              <a:solidFill>
                <a:srgbClr val="000000"/>
              </a:solidFill>
              <a:latin typeface="Arial"/>
              <a:ea typeface="Arial"/>
              <a:cs typeface="Arial"/>
              <a:sym typeface="Arial"/>
            </a:endParaRPr>
          </a:p>
        </p:txBody>
      </p:sp>
      <p:sp>
        <p:nvSpPr>
          <p:cNvPr id="235" name="Google Shape;235;g2cc950ea991_0_315"/>
          <p:cNvSpPr/>
          <p:nvPr/>
        </p:nvSpPr>
        <p:spPr>
          <a:xfrm>
            <a:off x="3722304" y="4338549"/>
            <a:ext cx="1936800" cy="2048400"/>
          </a:xfrm>
          <a:prstGeom prst="ellipse">
            <a:avLst/>
          </a:prstGeom>
          <a:blipFill rotWithShape="1">
            <a:blip r:embed="rId7">
              <a:alphaModFix/>
            </a:blip>
            <a:stretch>
              <a:fillRect b="-13497" l="-12376" r="-868" t="237"/>
            </a:stretch>
          </a:blip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6" name="Google Shape;236;g2cc950ea991_0_315"/>
          <p:cNvSpPr txBox="1"/>
          <p:nvPr/>
        </p:nvSpPr>
        <p:spPr>
          <a:xfrm>
            <a:off x="3642515" y="6197990"/>
            <a:ext cx="2096400" cy="4770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EFE"/>
                </a:solidFill>
                <a:latin typeface="Arial"/>
                <a:ea typeface="Arial"/>
                <a:cs typeface="Arial"/>
                <a:sym typeface="Arial"/>
              </a:rPr>
              <a:t>Mette Andersen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FFFEFE"/>
                </a:solidFill>
                <a:latin typeface="Arial"/>
                <a:ea typeface="Arial"/>
                <a:cs typeface="Arial"/>
                <a:sym typeface="Arial"/>
              </a:rPr>
              <a:t>Event Manager</a:t>
            </a:r>
            <a:endParaRPr b="0" i="0" sz="1000" u="none" cap="none" strike="noStrike">
              <a:solidFill>
                <a:srgbClr val="000000"/>
              </a:solidFill>
              <a:latin typeface="Arial"/>
              <a:ea typeface="Arial"/>
              <a:cs typeface="Arial"/>
              <a:sym typeface="Arial"/>
            </a:endParaRPr>
          </a:p>
        </p:txBody>
      </p:sp>
      <p:sp>
        <p:nvSpPr>
          <p:cNvPr id="237" name="Google Shape;237;g2cc950ea991_0_315"/>
          <p:cNvSpPr txBox="1"/>
          <p:nvPr/>
        </p:nvSpPr>
        <p:spPr>
          <a:xfrm>
            <a:off x="6527195" y="6197990"/>
            <a:ext cx="2122500" cy="4770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EFE"/>
                </a:solidFill>
                <a:latin typeface="Arial"/>
                <a:ea typeface="Arial"/>
                <a:cs typeface="Arial"/>
                <a:sym typeface="Arial"/>
              </a:rPr>
              <a:t>Saaleha Bey</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FFFEFE"/>
                </a:solidFill>
                <a:latin typeface="Arial"/>
                <a:ea typeface="Arial"/>
                <a:cs typeface="Arial"/>
                <a:sym typeface="Arial"/>
              </a:rPr>
              <a:t>Manager</a:t>
            </a:r>
            <a:endParaRPr b="0" i="0" sz="1100" u="none" cap="none" strike="noStrike">
              <a:solidFill>
                <a:srgbClr val="000000"/>
              </a:solidFill>
              <a:latin typeface="Arial"/>
              <a:ea typeface="Arial"/>
              <a:cs typeface="Arial"/>
              <a:sym typeface="Arial"/>
            </a:endParaRPr>
          </a:p>
        </p:txBody>
      </p:sp>
      <p:sp>
        <p:nvSpPr>
          <p:cNvPr id="238" name="Google Shape;238;g2cc950ea991_0_315"/>
          <p:cNvSpPr txBox="1"/>
          <p:nvPr/>
        </p:nvSpPr>
        <p:spPr>
          <a:xfrm>
            <a:off x="5239380" y="3712199"/>
            <a:ext cx="1742100" cy="4770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EFE"/>
                </a:solidFill>
                <a:latin typeface="Arial"/>
                <a:ea typeface="Arial"/>
                <a:cs typeface="Arial"/>
                <a:sym typeface="Arial"/>
              </a:rPr>
              <a:t>Yodit Beyene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FFFEFE"/>
                </a:solidFill>
                <a:latin typeface="Arial"/>
                <a:ea typeface="Arial"/>
                <a:cs typeface="Arial"/>
                <a:sym typeface="Arial"/>
              </a:rPr>
              <a:t>Director</a:t>
            </a:r>
            <a:endParaRPr b="0" i="0" sz="1100" u="none" cap="none" strike="noStrike">
              <a:solidFill>
                <a:srgbClr val="000000"/>
              </a:solidFill>
              <a:latin typeface="Arial"/>
              <a:ea typeface="Arial"/>
              <a:cs typeface="Arial"/>
              <a:sym typeface="Arial"/>
            </a:endParaRPr>
          </a:p>
        </p:txBody>
      </p:sp>
      <p:sp>
        <p:nvSpPr>
          <p:cNvPr id="239" name="Google Shape;239;g2cc950ea991_0_315"/>
          <p:cNvSpPr txBox="1"/>
          <p:nvPr/>
        </p:nvSpPr>
        <p:spPr>
          <a:xfrm>
            <a:off x="8253503" y="3712189"/>
            <a:ext cx="2324100" cy="6927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EFE"/>
                </a:solidFill>
                <a:latin typeface="Arial"/>
                <a:ea typeface="Arial"/>
                <a:cs typeface="Arial"/>
                <a:sym typeface="Arial"/>
              </a:rPr>
              <a:t>Stephanie Romero-Crockett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i="1" lang="en-US" sz="1100">
                <a:solidFill>
                  <a:srgbClr val="FFFEFE"/>
                </a:solidFill>
              </a:rPr>
              <a:t>Program </a:t>
            </a:r>
            <a:r>
              <a:rPr b="0" i="1" lang="en-US" sz="1100" u="none" cap="none" strike="noStrike">
                <a:solidFill>
                  <a:srgbClr val="FFFEFE"/>
                </a:solidFill>
                <a:latin typeface="Arial"/>
                <a:ea typeface="Arial"/>
                <a:cs typeface="Arial"/>
                <a:sym typeface="Arial"/>
              </a:rPr>
              <a:t>Operations Lead</a:t>
            </a:r>
            <a:endParaRPr b="0" i="0" sz="1400" u="none" cap="none" strike="noStrike">
              <a:solidFill>
                <a:srgbClr val="000000"/>
              </a:solidFill>
              <a:latin typeface="Arial"/>
              <a:ea typeface="Arial"/>
              <a:cs typeface="Arial"/>
              <a:sym typeface="Arial"/>
            </a:endParaRPr>
          </a:p>
        </p:txBody>
      </p:sp>
      <p:sp>
        <p:nvSpPr>
          <p:cNvPr id="240" name="Google Shape;240;g2cc950ea991_0_315"/>
          <p:cNvSpPr txBox="1"/>
          <p:nvPr/>
        </p:nvSpPr>
        <p:spPr>
          <a:xfrm>
            <a:off x="498000" y="678975"/>
            <a:ext cx="11043600" cy="969600"/>
          </a:xfrm>
          <a:prstGeom prst="rect">
            <a:avLst/>
          </a:prstGeom>
          <a:noFill/>
          <a:ln>
            <a:noFill/>
          </a:ln>
        </p:spPr>
        <p:txBody>
          <a:bodyPr anchorCtr="0" anchor="t" bIns="91425" lIns="91425" spcFirstLastPara="1" rIns="91425" wrap="square" tIns="91425">
            <a:spAutoFit/>
          </a:bodyPr>
          <a:lstStyle/>
          <a:p>
            <a:pPr indent="0" lvl="0" marL="0" rtl="0" algn="l">
              <a:spcBef>
                <a:spcPts val="320"/>
              </a:spcBef>
              <a:spcAft>
                <a:spcPts val="0"/>
              </a:spcAft>
              <a:buNone/>
            </a:pPr>
            <a:r>
              <a:rPr lang="en-US" sz="1700">
                <a:solidFill>
                  <a:schemeClr val="lt1"/>
                </a:solidFill>
                <a:latin typeface="Overpass"/>
                <a:ea typeface="Overpass"/>
                <a:cs typeface="Overpass"/>
                <a:sym typeface="Overpass"/>
              </a:rPr>
              <a:t>The </a:t>
            </a:r>
            <a:r>
              <a:rPr b="1" lang="en-US" sz="1700">
                <a:solidFill>
                  <a:schemeClr val="lt1"/>
                </a:solidFill>
                <a:latin typeface="Overpass"/>
                <a:ea typeface="Overpass"/>
                <a:cs typeface="Overpass"/>
                <a:sym typeface="Overpass"/>
              </a:rPr>
              <a:t>REDF Accelerator</a:t>
            </a:r>
            <a:r>
              <a:rPr lang="en-US" sz="1700">
                <a:solidFill>
                  <a:schemeClr val="lt1"/>
                </a:solidFill>
                <a:latin typeface="Overpass"/>
                <a:ea typeface="Overpass"/>
                <a:cs typeface="Overpass"/>
                <a:sym typeface="Overpass"/>
              </a:rPr>
              <a:t> is a 5-month, hands-on program designed to equip social enterprise leaders with the connections, skills, and tools to grow their enterprises business and impact to increase the number of meaningful jobs they create.</a:t>
            </a:r>
            <a:endParaRPr sz="1500">
              <a:solidFill>
                <a:schemeClr val="lt1"/>
              </a:solidFill>
              <a:latin typeface="Overpass"/>
              <a:ea typeface="Overpass"/>
              <a:cs typeface="Overpass"/>
              <a:sym typeface="Overpass"/>
            </a:endParaRPr>
          </a:p>
        </p:txBody>
      </p:sp>
      <p:sp>
        <p:nvSpPr>
          <p:cNvPr id="241" name="Google Shape;241;g2cc950ea991_0_315"/>
          <p:cNvSpPr txBox="1"/>
          <p:nvPr/>
        </p:nvSpPr>
        <p:spPr>
          <a:xfrm>
            <a:off x="722300" y="623640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u="sng">
                <a:solidFill>
                  <a:schemeClr val="lt1"/>
                </a:solidFill>
                <a:hlinkClick r:id="rId8">
                  <a:extLst>
                    <a:ext uri="{A12FA001-AC4F-418D-AE19-62706E023703}">
                      <ahyp:hlinkClr val="tx"/>
                    </a:ext>
                  </a:extLst>
                </a:hlinkClick>
              </a:rPr>
              <a:t>accelerator@redf.org</a:t>
            </a:r>
            <a:endParaRPr sz="11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3">
      <a:dk1>
        <a:srgbClr val="000000"/>
      </a:dk1>
      <a:lt1>
        <a:srgbClr val="FFFFFF"/>
      </a:lt1>
      <a:dk2>
        <a:srgbClr val="000000"/>
      </a:dk2>
      <a:lt2>
        <a:srgbClr val="E7E6E6"/>
      </a:lt2>
      <a:accent1>
        <a:srgbClr val="EF4423"/>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2020-06-01T23:45:49Z</dcterms:created>
  <dc:creator>Shawn Banks</dc:creator>
</cp:coreProperties>
</file>